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1" r:id="rId2"/>
    <p:sldId id="436" r:id="rId3"/>
    <p:sldId id="439" r:id="rId4"/>
    <p:sldId id="446" r:id="rId5"/>
    <p:sldId id="444" r:id="rId6"/>
    <p:sldId id="447" r:id="rId7"/>
    <p:sldId id="448" r:id="rId8"/>
    <p:sldId id="449" r:id="rId9"/>
    <p:sldId id="450" r:id="rId10"/>
    <p:sldId id="451" r:id="rId11"/>
    <p:sldId id="452"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A0E4"/>
    <a:srgbClr val="FF9300"/>
    <a:srgbClr val="00FA00"/>
    <a:srgbClr val="FF2F92"/>
    <a:srgbClr val="00FDFF"/>
    <a:srgbClr val="14679D"/>
    <a:srgbClr val="FCDA5A"/>
    <a:srgbClr val="FDD220"/>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39"/>
    <p:restoredTop sz="95563"/>
  </p:normalViewPr>
  <p:slideViewPr>
    <p:cSldViewPr snapToGrid="0" snapToObjects="1">
      <p:cViewPr varScale="1">
        <p:scale>
          <a:sx n="73" d="100"/>
          <a:sy n="73" d="100"/>
        </p:scale>
        <p:origin x="224" y="1056"/>
      </p:cViewPr>
      <p:guideLst/>
    </p:cSldViewPr>
  </p:slideViewPr>
  <p:notesTextViewPr>
    <p:cViewPr>
      <p:scale>
        <a:sx n="165" d="100"/>
        <a:sy n="16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05F56D-CFC9-154B-8724-1328B8656962}" type="datetimeFigureOut">
              <a:rPr lang="fr-FR" smtClean="0"/>
              <a:t>15/12/2022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53FB3-4165-664B-80E6-DEB9E09B8B41}" type="slidenum">
              <a:rPr lang="fr-FR" smtClean="0"/>
              <a:t>‹N°›</a:t>
            </a:fld>
            <a:endParaRPr lang="fr-FR"/>
          </a:p>
        </p:txBody>
      </p:sp>
    </p:spTree>
    <p:extLst>
      <p:ext uri="{BB962C8B-B14F-4D97-AF65-F5344CB8AC3E}">
        <p14:creationId xmlns:p14="http://schemas.microsoft.com/office/powerpoint/2010/main" val="3746838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353FB3-4165-664B-80E6-DEB9E09B8B41}" type="slidenum">
              <a:rPr lang="fr-FR" smtClean="0"/>
              <a:t>1</a:t>
            </a:fld>
            <a:endParaRPr lang="fr-FR"/>
          </a:p>
        </p:txBody>
      </p:sp>
    </p:spTree>
    <p:extLst>
      <p:ext uri="{BB962C8B-B14F-4D97-AF65-F5344CB8AC3E}">
        <p14:creationId xmlns:p14="http://schemas.microsoft.com/office/powerpoint/2010/main" val="2342781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353FB3-4165-664B-80E6-DEB9E09B8B41}" type="slidenum">
              <a:rPr lang="fr-FR" smtClean="0"/>
              <a:t>4</a:t>
            </a:fld>
            <a:endParaRPr lang="fr-FR"/>
          </a:p>
        </p:txBody>
      </p:sp>
    </p:spTree>
    <p:extLst>
      <p:ext uri="{BB962C8B-B14F-4D97-AF65-F5344CB8AC3E}">
        <p14:creationId xmlns:p14="http://schemas.microsoft.com/office/powerpoint/2010/main" val="71131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353FB3-4165-664B-80E6-DEB9E09B8B41}" type="slidenum">
              <a:rPr lang="fr-FR" smtClean="0"/>
              <a:t>5</a:t>
            </a:fld>
            <a:endParaRPr lang="fr-FR"/>
          </a:p>
        </p:txBody>
      </p:sp>
    </p:spTree>
    <p:extLst>
      <p:ext uri="{BB962C8B-B14F-4D97-AF65-F5344CB8AC3E}">
        <p14:creationId xmlns:p14="http://schemas.microsoft.com/office/powerpoint/2010/main" val="996790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353FB3-4165-664B-80E6-DEB9E09B8B41}" type="slidenum">
              <a:rPr lang="fr-FR" smtClean="0"/>
              <a:t>6</a:t>
            </a:fld>
            <a:endParaRPr lang="fr-FR"/>
          </a:p>
        </p:txBody>
      </p:sp>
    </p:spTree>
    <p:extLst>
      <p:ext uri="{BB962C8B-B14F-4D97-AF65-F5344CB8AC3E}">
        <p14:creationId xmlns:p14="http://schemas.microsoft.com/office/powerpoint/2010/main" val="3899341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353FB3-4165-664B-80E6-DEB9E09B8B41}" type="slidenum">
              <a:rPr lang="fr-FR" smtClean="0"/>
              <a:t>7</a:t>
            </a:fld>
            <a:endParaRPr lang="fr-FR"/>
          </a:p>
        </p:txBody>
      </p:sp>
    </p:spTree>
    <p:extLst>
      <p:ext uri="{BB962C8B-B14F-4D97-AF65-F5344CB8AC3E}">
        <p14:creationId xmlns:p14="http://schemas.microsoft.com/office/powerpoint/2010/main" val="84946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353FB3-4165-664B-80E6-DEB9E09B8B41}" type="slidenum">
              <a:rPr lang="fr-FR" smtClean="0"/>
              <a:t>8</a:t>
            </a:fld>
            <a:endParaRPr lang="fr-FR"/>
          </a:p>
        </p:txBody>
      </p:sp>
    </p:spTree>
    <p:extLst>
      <p:ext uri="{BB962C8B-B14F-4D97-AF65-F5344CB8AC3E}">
        <p14:creationId xmlns:p14="http://schemas.microsoft.com/office/powerpoint/2010/main" val="904215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353FB3-4165-664B-80E6-DEB9E09B8B41}" type="slidenum">
              <a:rPr lang="fr-FR" smtClean="0"/>
              <a:t>9</a:t>
            </a:fld>
            <a:endParaRPr lang="fr-FR"/>
          </a:p>
        </p:txBody>
      </p:sp>
    </p:spTree>
    <p:extLst>
      <p:ext uri="{BB962C8B-B14F-4D97-AF65-F5344CB8AC3E}">
        <p14:creationId xmlns:p14="http://schemas.microsoft.com/office/powerpoint/2010/main" val="3601817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353FB3-4165-664B-80E6-DEB9E09B8B41}" type="slidenum">
              <a:rPr lang="fr-FR" smtClean="0"/>
              <a:t>10</a:t>
            </a:fld>
            <a:endParaRPr lang="fr-FR"/>
          </a:p>
        </p:txBody>
      </p:sp>
    </p:spTree>
    <p:extLst>
      <p:ext uri="{BB962C8B-B14F-4D97-AF65-F5344CB8AC3E}">
        <p14:creationId xmlns:p14="http://schemas.microsoft.com/office/powerpoint/2010/main" val="967677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353FB3-4165-664B-80E6-DEB9E09B8B41}" type="slidenum">
              <a:rPr lang="fr-FR" smtClean="0"/>
              <a:t>11</a:t>
            </a:fld>
            <a:endParaRPr lang="fr-FR"/>
          </a:p>
        </p:txBody>
      </p:sp>
    </p:spTree>
    <p:extLst>
      <p:ext uri="{BB962C8B-B14F-4D97-AF65-F5344CB8AC3E}">
        <p14:creationId xmlns:p14="http://schemas.microsoft.com/office/powerpoint/2010/main" val="1947859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E5AC74-6C5F-3E4C-BC57-384E15135FE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AA2B83D-CF23-784D-B5A8-BD4568AAA2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CBE44E0-63A2-3047-8D88-EA60AC6506B1}"/>
              </a:ext>
            </a:extLst>
          </p:cNvPr>
          <p:cNvSpPr>
            <a:spLocks noGrp="1"/>
          </p:cNvSpPr>
          <p:nvPr>
            <p:ph type="dt" sz="half" idx="10"/>
          </p:nvPr>
        </p:nvSpPr>
        <p:spPr/>
        <p:txBody>
          <a:bodyPr/>
          <a:lstStyle/>
          <a:p>
            <a:fld id="{7A3DD0BB-0951-F54F-9F84-5B09A9CDE19E}" type="datetime1">
              <a:rPr lang="fr-FR" smtClean="0"/>
              <a:t>15/12/2022</a:t>
            </a:fld>
            <a:endParaRPr lang="fr-FR"/>
          </a:p>
        </p:txBody>
      </p:sp>
      <p:sp>
        <p:nvSpPr>
          <p:cNvPr id="5" name="Espace réservé du pied de page 4">
            <a:extLst>
              <a:ext uri="{FF2B5EF4-FFF2-40B4-BE49-F238E27FC236}">
                <a16:creationId xmlns:a16="http://schemas.microsoft.com/office/drawing/2014/main" id="{D25D9C50-305A-F34B-89F6-BF5F14A4964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3EA1FC2-0773-2848-9952-F18FF9A3977C}"/>
              </a:ext>
            </a:extLst>
          </p:cNvPr>
          <p:cNvSpPr>
            <a:spLocks noGrp="1"/>
          </p:cNvSpPr>
          <p:nvPr>
            <p:ph type="sldNum" sz="quarter" idx="12"/>
          </p:nvPr>
        </p:nvSpPr>
        <p:spPr/>
        <p:txBody>
          <a:bodyPr/>
          <a:lstStyle/>
          <a:p>
            <a:fld id="{3E2BDBC6-F03B-DC49-AA1F-0563E27370B8}" type="slidenum">
              <a:rPr lang="fr-FR" smtClean="0"/>
              <a:t>‹N°›</a:t>
            </a:fld>
            <a:endParaRPr lang="fr-FR"/>
          </a:p>
        </p:txBody>
      </p:sp>
    </p:spTree>
    <p:extLst>
      <p:ext uri="{BB962C8B-B14F-4D97-AF65-F5344CB8AC3E}">
        <p14:creationId xmlns:p14="http://schemas.microsoft.com/office/powerpoint/2010/main" val="1786136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0D8B68-E726-154C-A62E-0FA2148FD34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324B1B8-9248-3A43-988C-531A4F68135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6D76072-FF6A-5646-B574-C761C6096CC7}"/>
              </a:ext>
            </a:extLst>
          </p:cNvPr>
          <p:cNvSpPr>
            <a:spLocks noGrp="1"/>
          </p:cNvSpPr>
          <p:nvPr>
            <p:ph type="dt" sz="half" idx="10"/>
          </p:nvPr>
        </p:nvSpPr>
        <p:spPr/>
        <p:txBody>
          <a:bodyPr/>
          <a:lstStyle/>
          <a:p>
            <a:fld id="{C21F325D-F98D-8A48-9116-5ECED795CA8C}" type="datetime1">
              <a:rPr lang="fr-FR" smtClean="0"/>
              <a:t>15/12/2022</a:t>
            </a:fld>
            <a:endParaRPr lang="fr-FR"/>
          </a:p>
        </p:txBody>
      </p:sp>
      <p:sp>
        <p:nvSpPr>
          <p:cNvPr id="5" name="Espace réservé du pied de page 4">
            <a:extLst>
              <a:ext uri="{FF2B5EF4-FFF2-40B4-BE49-F238E27FC236}">
                <a16:creationId xmlns:a16="http://schemas.microsoft.com/office/drawing/2014/main" id="{4BE88D79-49FD-6B44-83AC-5E97EBC270B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6080C9F-EB21-0C43-B091-F1D51B8FC8EE}"/>
              </a:ext>
            </a:extLst>
          </p:cNvPr>
          <p:cNvSpPr>
            <a:spLocks noGrp="1"/>
          </p:cNvSpPr>
          <p:nvPr>
            <p:ph type="sldNum" sz="quarter" idx="12"/>
          </p:nvPr>
        </p:nvSpPr>
        <p:spPr/>
        <p:txBody>
          <a:bodyPr/>
          <a:lstStyle/>
          <a:p>
            <a:fld id="{3E2BDBC6-F03B-DC49-AA1F-0563E27370B8}" type="slidenum">
              <a:rPr lang="fr-FR" smtClean="0"/>
              <a:t>‹N°›</a:t>
            </a:fld>
            <a:endParaRPr lang="fr-FR"/>
          </a:p>
        </p:txBody>
      </p:sp>
    </p:spTree>
    <p:extLst>
      <p:ext uri="{BB962C8B-B14F-4D97-AF65-F5344CB8AC3E}">
        <p14:creationId xmlns:p14="http://schemas.microsoft.com/office/powerpoint/2010/main" val="3177589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209EFAE-D501-D74F-A1F9-035383AC640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303B712-A260-7441-9F93-5ECE96DDAE2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B063DBA-30F7-894A-A732-E4067EA8A435}"/>
              </a:ext>
            </a:extLst>
          </p:cNvPr>
          <p:cNvSpPr>
            <a:spLocks noGrp="1"/>
          </p:cNvSpPr>
          <p:nvPr>
            <p:ph type="dt" sz="half" idx="10"/>
          </p:nvPr>
        </p:nvSpPr>
        <p:spPr/>
        <p:txBody>
          <a:bodyPr/>
          <a:lstStyle/>
          <a:p>
            <a:fld id="{4C6F31F9-C881-614E-9D88-30AD6D003057}" type="datetime1">
              <a:rPr lang="fr-FR" smtClean="0"/>
              <a:t>15/12/2022</a:t>
            </a:fld>
            <a:endParaRPr lang="fr-FR"/>
          </a:p>
        </p:txBody>
      </p:sp>
      <p:sp>
        <p:nvSpPr>
          <p:cNvPr id="5" name="Espace réservé du pied de page 4">
            <a:extLst>
              <a:ext uri="{FF2B5EF4-FFF2-40B4-BE49-F238E27FC236}">
                <a16:creationId xmlns:a16="http://schemas.microsoft.com/office/drawing/2014/main" id="{3ACF8A17-8E3A-FD4F-9240-34C2FCF7C3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C423772-6AA2-3145-8B8A-373E42190379}"/>
              </a:ext>
            </a:extLst>
          </p:cNvPr>
          <p:cNvSpPr>
            <a:spLocks noGrp="1"/>
          </p:cNvSpPr>
          <p:nvPr>
            <p:ph type="sldNum" sz="quarter" idx="12"/>
          </p:nvPr>
        </p:nvSpPr>
        <p:spPr/>
        <p:txBody>
          <a:bodyPr/>
          <a:lstStyle/>
          <a:p>
            <a:fld id="{3E2BDBC6-F03B-DC49-AA1F-0563E27370B8}" type="slidenum">
              <a:rPr lang="fr-FR" smtClean="0"/>
              <a:t>‹N°›</a:t>
            </a:fld>
            <a:endParaRPr lang="fr-FR"/>
          </a:p>
        </p:txBody>
      </p:sp>
    </p:spTree>
    <p:extLst>
      <p:ext uri="{BB962C8B-B14F-4D97-AF65-F5344CB8AC3E}">
        <p14:creationId xmlns:p14="http://schemas.microsoft.com/office/powerpoint/2010/main" val="1338075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D0FAC1-9BDB-0344-B545-E43EA17B9A5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B2C2CD6-AC8B-C84E-8488-CF905CD5339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D99E181-8606-6447-93A1-A1662E844B8E}"/>
              </a:ext>
            </a:extLst>
          </p:cNvPr>
          <p:cNvSpPr>
            <a:spLocks noGrp="1"/>
          </p:cNvSpPr>
          <p:nvPr>
            <p:ph type="dt" sz="half" idx="10"/>
          </p:nvPr>
        </p:nvSpPr>
        <p:spPr/>
        <p:txBody>
          <a:bodyPr/>
          <a:lstStyle/>
          <a:p>
            <a:fld id="{52A7EC5E-293C-3441-A4AC-30925A12DDA2}" type="datetime1">
              <a:rPr lang="fr-FR" smtClean="0"/>
              <a:t>15/12/2022</a:t>
            </a:fld>
            <a:endParaRPr lang="fr-FR"/>
          </a:p>
        </p:txBody>
      </p:sp>
      <p:sp>
        <p:nvSpPr>
          <p:cNvPr id="5" name="Espace réservé du pied de page 4">
            <a:extLst>
              <a:ext uri="{FF2B5EF4-FFF2-40B4-BE49-F238E27FC236}">
                <a16:creationId xmlns:a16="http://schemas.microsoft.com/office/drawing/2014/main" id="{70BF607A-5C9A-A640-8C10-EFFE66CBA5A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5752638-A4C3-5043-B00F-098208A88E4B}"/>
              </a:ext>
            </a:extLst>
          </p:cNvPr>
          <p:cNvSpPr>
            <a:spLocks noGrp="1"/>
          </p:cNvSpPr>
          <p:nvPr>
            <p:ph type="sldNum" sz="quarter" idx="12"/>
          </p:nvPr>
        </p:nvSpPr>
        <p:spPr/>
        <p:txBody>
          <a:bodyPr/>
          <a:lstStyle/>
          <a:p>
            <a:fld id="{3E2BDBC6-F03B-DC49-AA1F-0563E27370B8}" type="slidenum">
              <a:rPr lang="fr-FR" smtClean="0"/>
              <a:t>‹N°›</a:t>
            </a:fld>
            <a:endParaRPr lang="fr-FR"/>
          </a:p>
        </p:txBody>
      </p:sp>
    </p:spTree>
    <p:extLst>
      <p:ext uri="{BB962C8B-B14F-4D97-AF65-F5344CB8AC3E}">
        <p14:creationId xmlns:p14="http://schemas.microsoft.com/office/powerpoint/2010/main" val="802447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5E0FDB-04BE-2244-8944-047598EA4AC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619518A-AE2B-A641-A09F-F11B19A7B6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3506059-9814-274D-BB3B-32B5E74659EF}"/>
              </a:ext>
            </a:extLst>
          </p:cNvPr>
          <p:cNvSpPr>
            <a:spLocks noGrp="1"/>
          </p:cNvSpPr>
          <p:nvPr>
            <p:ph type="dt" sz="half" idx="10"/>
          </p:nvPr>
        </p:nvSpPr>
        <p:spPr/>
        <p:txBody>
          <a:bodyPr/>
          <a:lstStyle/>
          <a:p>
            <a:fld id="{CF782E3B-B6A5-2048-9AD9-E49DC4E95172}" type="datetime1">
              <a:rPr lang="fr-FR" smtClean="0"/>
              <a:t>15/12/2022</a:t>
            </a:fld>
            <a:endParaRPr lang="fr-FR"/>
          </a:p>
        </p:txBody>
      </p:sp>
      <p:sp>
        <p:nvSpPr>
          <p:cNvPr id="5" name="Espace réservé du pied de page 4">
            <a:extLst>
              <a:ext uri="{FF2B5EF4-FFF2-40B4-BE49-F238E27FC236}">
                <a16:creationId xmlns:a16="http://schemas.microsoft.com/office/drawing/2014/main" id="{D261C923-AE47-5547-B6C5-3595CDB4686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76A4275-EE48-0E49-8782-A77BC2FD86B8}"/>
              </a:ext>
            </a:extLst>
          </p:cNvPr>
          <p:cNvSpPr>
            <a:spLocks noGrp="1"/>
          </p:cNvSpPr>
          <p:nvPr>
            <p:ph type="sldNum" sz="quarter" idx="12"/>
          </p:nvPr>
        </p:nvSpPr>
        <p:spPr/>
        <p:txBody>
          <a:bodyPr/>
          <a:lstStyle/>
          <a:p>
            <a:fld id="{3E2BDBC6-F03B-DC49-AA1F-0563E27370B8}" type="slidenum">
              <a:rPr lang="fr-FR" smtClean="0"/>
              <a:t>‹N°›</a:t>
            </a:fld>
            <a:endParaRPr lang="fr-FR"/>
          </a:p>
        </p:txBody>
      </p:sp>
    </p:spTree>
    <p:extLst>
      <p:ext uri="{BB962C8B-B14F-4D97-AF65-F5344CB8AC3E}">
        <p14:creationId xmlns:p14="http://schemas.microsoft.com/office/powerpoint/2010/main" val="69586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94DC20-AE47-8749-9061-5E40160EFE2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243E165-77AF-5143-A08C-6455048B621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69265CE-1CAC-AC44-9C01-18781E46178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5636E49-3C93-5345-BA41-57BC6807A08E}"/>
              </a:ext>
            </a:extLst>
          </p:cNvPr>
          <p:cNvSpPr>
            <a:spLocks noGrp="1"/>
          </p:cNvSpPr>
          <p:nvPr>
            <p:ph type="dt" sz="half" idx="10"/>
          </p:nvPr>
        </p:nvSpPr>
        <p:spPr/>
        <p:txBody>
          <a:bodyPr/>
          <a:lstStyle/>
          <a:p>
            <a:fld id="{935ECFF0-4A4B-2542-8395-011318248AB5}" type="datetime1">
              <a:rPr lang="fr-FR" smtClean="0"/>
              <a:t>15/12/2022</a:t>
            </a:fld>
            <a:endParaRPr lang="fr-FR"/>
          </a:p>
        </p:txBody>
      </p:sp>
      <p:sp>
        <p:nvSpPr>
          <p:cNvPr id="6" name="Espace réservé du pied de page 5">
            <a:extLst>
              <a:ext uri="{FF2B5EF4-FFF2-40B4-BE49-F238E27FC236}">
                <a16:creationId xmlns:a16="http://schemas.microsoft.com/office/drawing/2014/main" id="{4F2C3B3F-5224-104A-BCFC-E696FD721C3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64828B1-0FA9-A04A-AC89-BEB16DF88778}"/>
              </a:ext>
            </a:extLst>
          </p:cNvPr>
          <p:cNvSpPr>
            <a:spLocks noGrp="1"/>
          </p:cNvSpPr>
          <p:nvPr>
            <p:ph type="sldNum" sz="quarter" idx="12"/>
          </p:nvPr>
        </p:nvSpPr>
        <p:spPr/>
        <p:txBody>
          <a:bodyPr/>
          <a:lstStyle/>
          <a:p>
            <a:fld id="{3E2BDBC6-F03B-DC49-AA1F-0563E27370B8}" type="slidenum">
              <a:rPr lang="fr-FR" smtClean="0"/>
              <a:t>‹N°›</a:t>
            </a:fld>
            <a:endParaRPr lang="fr-FR"/>
          </a:p>
        </p:txBody>
      </p:sp>
    </p:spTree>
    <p:extLst>
      <p:ext uri="{BB962C8B-B14F-4D97-AF65-F5344CB8AC3E}">
        <p14:creationId xmlns:p14="http://schemas.microsoft.com/office/powerpoint/2010/main" val="198700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5A6A4F-9350-D545-AE65-C39745A4183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269C90F-80BB-E34F-8E7B-EF0E15DAA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4BBC1CB-B27F-2749-9395-6BC2401FDA2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9D87D53-5CC2-C345-B0FF-DD50D41D35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633B3B5-2FC7-F044-8E90-6B0FF591181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AC3A347-18FB-6E45-B121-869BD901E840}"/>
              </a:ext>
            </a:extLst>
          </p:cNvPr>
          <p:cNvSpPr>
            <a:spLocks noGrp="1"/>
          </p:cNvSpPr>
          <p:nvPr>
            <p:ph type="dt" sz="half" idx="10"/>
          </p:nvPr>
        </p:nvSpPr>
        <p:spPr/>
        <p:txBody>
          <a:bodyPr/>
          <a:lstStyle/>
          <a:p>
            <a:fld id="{0839A1AA-7605-7A4E-ACA3-149481785BAE}" type="datetime1">
              <a:rPr lang="fr-FR" smtClean="0"/>
              <a:t>15/12/2022</a:t>
            </a:fld>
            <a:endParaRPr lang="fr-FR"/>
          </a:p>
        </p:txBody>
      </p:sp>
      <p:sp>
        <p:nvSpPr>
          <p:cNvPr id="8" name="Espace réservé du pied de page 7">
            <a:extLst>
              <a:ext uri="{FF2B5EF4-FFF2-40B4-BE49-F238E27FC236}">
                <a16:creationId xmlns:a16="http://schemas.microsoft.com/office/drawing/2014/main" id="{85D846D6-058C-E44C-94FA-515DF9890FC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918031C-A8DB-2148-9F4E-93DF0EA1FBC5}"/>
              </a:ext>
            </a:extLst>
          </p:cNvPr>
          <p:cNvSpPr>
            <a:spLocks noGrp="1"/>
          </p:cNvSpPr>
          <p:nvPr>
            <p:ph type="sldNum" sz="quarter" idx="12"/>
          </p:nvPr>
        </p:nvSpPr>
        <p:spPr/>
        <p:txBody>
          <a:bodyPr/>
          <a:lstStyle/>
          <a:p>
            <a:fld id="{3E2BDBC6-F03B-DC49-AA1F-0563E27370B8}" type="slidenum">
              <a:rPr lang="fr-FR" smtClean="0"/>
              <a:t>‹N°›</a:t>
            </a:fld>
            <a:endParaRPr lang="fr-FR"/>
          </a:p>
        </p:txBody>
      </p:sp>
    </p:spTree>
    <p:extLst>
      <p:ext uri="{BB962C8B-B14F-4D97-AF65-F5344CB8AC3E}">
        <p14:creationId xmlns:p14="http://schemas.microsoft.com/office/powerpoint/2010/main" val="659768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F378BF-DB92-9C4D-AEE3-ECA644D9D0F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04B5A6C-41AD-0843-A1A1-22F0634FED7B}"/>
              </a:ext>
            </a:extLst>
          </p:cNvPr>
          <p:cNvSpPr>
            <a:spLocks noGrp="1"/>
          </p:cNvSpPr>
          <p:nvPr>
            <p:ph type="dt" sz="half" idx="10"/>
          </p:nvPr>
        </p:nvSpPr>
        <p:spPr/>
        <p:txBody>
          <a:bodyPr/>
          <a:lstStyle/>
          <a:p>
            <a:fld id="{FA1CEC88-E7E5-D640-9B46-31ABE44ABDB6}" type="datetime1">
              <a:rPr lang="fr-FR" smtClean="0"/>
              <a:t>15/12/2022</a:t>
            </a:fld>
            <a:endParaRPr lang="fr-FR"/>
          </a:p>
        </p:txBody>
      </p:sp>
      <p:sp>
        <p:nvSpPr>
          <p:cNvPr id="4" name="Espace réservé du pied de page 3">
            <a:extLst>
              <a:ext uri="{FF2B5EF4-FFF2-40B4-BE49-F238E27FC236}">
                <a16:creationId xmlns:a16="http://schemas.microsoft.com/office/drawing/2014/main" id="{105A8DE5-6CA1-F547-AF10-42C6D62B7F6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D588A88-E105-E64F-B763-AB0D5DD84F5B}"/>
              </a:ext>
            </a:extLst>
          </p:cNvPr>
          <p:cNvSpPr>
            <a:spLocks noGrp="1"/>
          </p:cNvSpPr>
          <p:nvPr>
            <p:ph type="sldNum" sz="quarter" idx="12"/>
          </p:nvPr>
        </p:nvSpPr>
        <p:spPr/>
        <p:txBody>
          <a:bodyPr/>
          <a:lstStyle/>
          <a:p>
            <a:fld id="{3E2BDBC6-F03B-DC49-AA1F-0563E27370B8}" type="slidenum">
              <a:rPr lang="fr-FR" smtClean="0"/>
              <a:t>‹N°›</a:t>
            </a:fld>
            <a:endParaRPr lang="fr-FR"/>
          </a:p>
        </p:txBody>
      </p:sp>
    </p:spTree>
    <p:extLst>
      <p:ext uri="{BB962C8B-B14F-4D97-AF65-F5344CB8AC3E}">
        <p14:creationId xmlns:p14="http://schemas.microsoft.com/office/powerpoint/2010/main" val="570130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C20A6C5-9148-B64C-8840-0495E6915B09}"/>
              </a:ext>
            </a:extLst>
          </p:cNvPr>
          <p:cNvSpPr>
            <a:spLocks noGrp="1"/>
          </p:cNvSpPr>
          <p:nvPr>
            <p:ph type="dt" sz="half" idx="10"/>
          </p:nvPr>
        </p:nvSpPr>
        <p:spPr/>
        <p:txBody>
          <a:bodyPr/>
          <a:lstStyle/>
          <a:p>
            <a:fld id="{653E8F7B-8AC8-FD41-81BA-8D2474CE4EB4}" type="datetime1">
              <a:rPr lang="fr-FR" smtClean="0"/>
              <a:t>15/12/2022</a:t>
            </a:fld>
            <a:endParaRPr lang="fr-FR"/>
          </a:p>
        </p:txBody>
      </p:sp>
      <p:sp>
        <p:nvSpPr>
          <p:cNvPr id="3" name="Espace réservé du pied de page 2">
            <a:extLst>
              <a:ext uri="{FF2B5EF4-FFF2-40B4-BE49-F238E27FC236}">
                <a16:creationId xmlns:a16="http://schemas.microsoft.com/office/drawing/2014/main" id="{98151E6E-F760-2146-BD84-62561D80EE6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4B7A288-0812-F149-94EF-EACD43205827}"/>
              </a:ext>
            </a:extLst>
          </p:cNvPr>
          <p:cNvSpPr>
            <a:spLocks noGrp="1"/>
          </p:cNvSpPr>
          <p:nvPr>
            <p:ph type="sldNum" sz="quarter" idx="12"/>
          </p:nvPr>
        </p:nvSpPr>
        <p:spPr/>
        <p:txBody>
          <a:bodyPr/>
          <a:lstStyle/>
          <a:p>
            <a:fld id="{3E2BDBC6-F03B-DC49-AA1F-0563E27370B8}" type="slidenum">
              <a:rPr lang="fr-FR" smtClean="0"/>
              <a:t>‹N°›</a:t>
            </a:fld>
            <a:endParaRPr lang="fr-FR"/>
          </a:p>
        </p:txBody>
      </p:sp>
    </p:spTree>
    <p:extLst>
      <p:ext uri="{BB962C8B-B14F-4D97-AF65-F5344CB8AC3E}">
        <p14:creationId xmlns:p14="http://schemas.microsoft.com/office/powerpoint/2010/main" val="357636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5AFEA-9E8B-454E-978A-EFAC683AFA9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2FCBC6B-4900-854D-8A65-2E4F099793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384FD97-9A4A-5E4E-BB9D-39952933C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3F4151E-990C-6945-AD55-1C8F35A06A80}"/>
              </a:ext>
            </a:extLst>
          </p:cNvPr>
          <p:cNvSpPr>
            <a:spLocks noGrp="1"/>
          </p:cNvSpPr>
          <p:nvPr>
            <p:ph type="dt" sz="half" idx="10"/>
          </p:nvPr>
        </p:nvSpPr>
        <p:spPr/>
        <p:txBody>
          <a:bodyPr/>
          <a:lstStyle/>
          <a:p>
            <a:fld id="{039332F5-248C-2842-842A-254C5D649A82}" type="datetime1">
              <a:rPr lang="fr-FR" smtClean="0"/>
              <a:t>15/12/2022</a:t>
            </a:fld>
            <a:endParaRPr lang="fr-FR"/>
          </a:p>
        </p:txBody>
      </p:sp>
      <p:sp>
        <p:nvSpPr>
          <p:cNvPr id="6" name="Espace réservé du pied de page 5">
            <a:extLst>
              <a:ext uri="{FF2B5EF4-FFF2-40B4-BE49-F238E27FC236}">
                <a16:creationId xmlns:a16="http://schemas.microsoft.com/office/drawing/2014/main" id="{6BF5E118-0D4C-9546-8B6B-3771463E30A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D890098-2C68-054D-A30A-A096A9062713}"/>
              </a:ext>
            </a:extLst>
          </p:cNvPr>
          <p:cNvSpPr>
            <a:spLocks noGrp="1"/>
          </p:cNvSpPr>
          <p:nvPr>
            <p:ph type="sldNum" sz="quarter" idx="12"/>
          </p:nvPr>
        </p:nvSpPr>
        <p:spPr/>
        <p:txBody>
          <a:bodyPr/>
          <a:lstStyle/>
          <a:p>
            <a:fld id="{3E2BDBC6-F03B-DC49-AA1F-0563E27370B8}" type="slidenum">
              <a:rPr lang="fr-FR" smtClean="0"/>
              <a:t>‹N°›</a:t>
            </a:fld>
            <a:endParaRPr lang="fr-FR"/>
          </a:p>
        </p:txBody>
      </p:sp>
    </p:spTree>
    <p:extLst>
      <p:ext uri="{BB962C8B-B14F-4D97-AF65-F5344CB8AC3E}">
        <p14:creationId xmlns:p14="http://schemas.microsoft.com/office/powerpoint/2010/main" val="3834330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5D0AB4-794F-0241-AF8F-8E4C962F497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97EF949-051D-8F4E-B2B1-5D1348FDF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852F3DDD-3454-7B4A-ABA0-0BDF966BA9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E54BCDA-F31F-F846-95AB-A8D57F72E034}"/>
              </a:ext>
            </a:extLst>
          </p:cNvPr>
          <p:cNvSpPr>
            <a:spLocks noGrp="1"/>
          </p:cNvSpPr>
          <p:nvPr>
            <p:ph type="dt" sz="half" idx="10"/>
          </p:nvPr>
        </p:nvSpPr>
        <p:spPr/>
        <p:txBody>
          <a:bodyPr/>
          <a:lstStyle/>
          <a:p>
            <a:fld id="{CF885875-296C-644D-804A-0B0FA6BAFE20}" type="datetime1">
              <a:rPr lang="fr-FR" smtClean="0"/>
              <a:t>15/12/2022</a:t>
            </a:fld>
            <a:endParaRPr lang="fr-FR"/>
          </a:p>
        </p:txBody>
      </p:sp>
      <p:sp>
        <p:nvSpPr>
          <p:cNvPr id="6" name="Espace réservé du pied de page 5">
            <a:extLst>
              <a:ext uri="{FF2B5EF4-FFF2-40B4-BE49-F238E27FC236}">
                <a16:creationId xmlns:a16="http://schemas.microsoft.com/office/drawing/2014/main" id="{D3E8CFF2-32EB-0B41-82FF-7567358ACA4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240E961-07CD-8B4A-A863-7A2FFCB79BA5}"/>
              </a:ext>
            </a:extLst>
          </p:cNvPr>
          <p:cNvSpPr>
            <a:spLocks noGrp="1"/>
          </p:cNvSpPr>
          <p:nvPr>
            <p:ph type="sldNum" sz="quarter" idx="12"/>
          </p:nvPr>
        </p:nvSpPr>
        <p:spPr/>
        <p:txBody>
          <a:bodyPr/>
          <a:lstStyle/>
          <a:p>
            <a:fld id="{3E2BDBC6-F03B-DC49-AA1F-0563E27370B8}" type="slidenum">
              <a:rPr lang="fr-FR" smtClean="0"/>
              <a:t>‹N°›</a:t>
            </a:fld>
            <a:endParaRPr lang="fr-FR"/>
          </a:p>
        </p:txBody>
      </p:sp>
    </p:spTree>
    <p:extLst>
      <p:ext uri="{BB962C8B-B14F-4D97-AF65-F5344CB8AC3E}">
        <p14:creationId xmlns:p14="http://schemas.microsoft.com/office/powerpoint/2010/main" val="1088549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67D2ED7-F7B2-044C-9DC6-0F1FF1DE23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63F6C05-0D67-CC4F-8247-81D3BBD33E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8308266-9A19-6548-8860-E30A28E50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3A342-C5E4-3046-8F93-971A65E15B2B}" type="datetime1">
              <a:rPr lang="fr-FR" smtClean="0"/>
              <a:t>15/12/2022</a:t>
            </a:fld>
            <a:endParaRPr lang="fr-FR"/>
          </a:p>
        </p:txBody>
      </p:sp>
      <p:sp>
        <p:nvSpPr>
          <p:cNvPr id="5" name="Espace réservé du pied de page 4">
            <a:extLst>
              <a:ext uri="{FF2B5EF4-FFF2-40B4-BE49-F238E27FC236}">
                <a16:creationId xmlns:a16="http://schemas.microsoft.com/office/drawing/2014/main" id="{D25D2F83-B523-1B42-8A11-2605B21928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060B71D-FDF8-8940-9390-11C2A00809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BDBC6-F03B-DC49-AA1F-0563E27370B8}" type="slidenum">
              <a:rPr lang="fr-FR" smtClean="0"/>
              <a:t>‹N°›</a:t>
            </a:fld>
            <a:endParaRPr lang="fr-FR"/>
          </a:p>
        </p:txBody>
      </p:sp>
      <p:pic>
        <p:nvPicPr>
          <p:cNvPr id="7" name="Image 6">
            <a:extLst>
              <a:ext uri="{FF2B5EF4-FFF2-40B4-BE49-F238E27FC236}">
                <a16:creationId xmlns:a16="http://schemas.microsoft.com/office/drawing/2014/main" id="{650E754F-C9B0-4C44-A734-F16EDFCBDD8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0010" y="85721"/>
            <a:ext cx="1162050" cy="643765"/>
          </a:xfrm>
          <a:prstGeom prst="rect">
            <a:avLst/>
          </a:prstGeom>
        </p:spPr>
      </p:pic>
    </p:spTree>
    <p:extLst>
      <p:ext uri="{BB962C8B-B14F-4D97-AF65-F5344CB8AC3E}">
        <p14:creationId xmlns:p14="http://schemas.microsoft.com/office/powerpoint/2010/main" val="3796780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plongee-plaisir.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Une image contenant ciel, eau, extérieur, nageant&#10;&#10;Description générée automatiquement">
            <a:extLst>
              <a:ext uri="{FF2B5EF4-FFF2-40B4-BE49-F238E27FC236}">
                <a16:creationId xmlns:a16="http://schemas.microsoft.com/office/drawing/2014/main" id="{8892261E-FB3B-1B4D-AE3C-2830FC0847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01"/>
          <a:stretch/>
        </p:blipFill>
        <p:spPr>
          <a:xfrm>
            <a:off x="0" y="0"/>
            <a:ext cx="12260004" cy="6858000"/>
          </a:xfrm>
          <a:prstGeom prst="rect">
            <a:avLst/>
          </a:prstGeom>
        </p:spPr>
      </p:pic>
      <p:sp>
        <p:nvSpPr>
          <p:cNvPr id="6" name="Ellipse 5">
            <a:extLst>
              <a:ext uri="{FF2B5EF4-FFF2-40B4-BE49-F238E27FC236}">
                <a16:creationId xmlns:a16="http://schemas.microsoft.com/office/drawing/2014/main" id="{C903752E-F464-5940-ADD7-D97C6235CF5E}"/>
              </a:ext>
            </a:extLst>
          </p:cNvPr>
          <p:cNvSpPr/>
          <p:nvPr/>
        </p:nvSpPr>
        <p:spPr>
          <a:xfrm>
            <a:off x="-2447108" y="-2095879"/>
            <a:ext cx="6133944" cy="6026535"/>
          </a:xfrm>
          <a:prstGeom prst="ellipse">
            <a:avLst/>
          </a:prstGeom>
          <a:noFill/>
          <a:ln w="92075">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588F64D7-5649-6646-A95D-6EED0FE8D72F}"/>
              </a:ext>
            </a:extLst>
          </p:cNvPr>
          <p:cNvSpPr txBox="1"/>
          <p:nvPr/>
        </p:nvSpPr>
        <p:spPr>
          <a:xfrm>
            <a:off x="5400199" y="1147948"/>
            <a:ext cx="6451134" cy="1323439"/>
          </a:xfrm>
          <a:prstGeom prst="rect">
            <a:avLst/>
          </a:prstGeom>
          <a:noFill/>
        </p:spPr>
        <p:txBody>
          <a:bodyPr wrap="square" rtlCol="0">
            <a:spAutoFit/>
          </a:bodyPr>
          <a:lstStyle/>
          <a:p>
            <a:pPr algn="r">
              <a:spcAft>
                <a:spcPts val="600"/>
              </a:spcAft>
            </a:pPr>
            <a:r>
              <a:rPr lang="fr-FR" sz="8000" b="1" dirty="0">
                <a:solidFill>
                  <a:schemeClr val="bg1"/>
                </a:solidFill>
                <a:latin typeface="Arial Narrow" panose="020B0604020202020204" pitchFamily="34" charset="0"/>
                <a:cs typeface="Arial Narrow" panose="020B0604020202020204" pitchFamily="34" charset="0"/>
              </a:rPr>
              <a:t>BIENVENUE</a:t>
            </a:r>
          </a:p>
        </p:txBody>
      </p:sp>
      <p:sp>
        <p:nvSpPr>
          <p:cNvPr id="25" name="Ellipse 24">
            <a:extLst>
              <a:ext uri="{FF2B5EF4-FFF2-40B4-BE49-F238E27FC236}">
                <a16:creationId xmlns:a16="http://schemas.microsoft.com/office/drawing/2014/main" id="{7A9B333F-8E99-824A-A9A6-1D5E0168F8D2}"/>
              </a:ext>
            </a:extLst>
          </p:cNvPr>
          <p:cNvSpPr/>
          <p:nvPr/>
        </p:nvSpPr>
        <p:spPr>
          <a:xfrm>
            <a:off x="8908367" y="2527914"/>
            <a:ext cx="45719" cy="45719"/>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Ellipse 27">
            <a:extLst>
              <a:ext uri="{FF2B5EF4-FFF2-40B4-BE49-F238E27FC236}">
                <a16:creationId xmlns:a16="http://schemas.microsoft.com/office/drawing/2014/main" id="{F7815E49-B852-F842-88E5-AAFEBA86BDAC}"/>
              </a:ext>
            </a:extLst>
          </p:cNvPr>
          <p:cNvSpPr/>
          <p:nvPr/>
        </p:nvSpPr>
        <p:spPr>
          <a:xfrm>
            <a:off x="10370675" y="3026885"/>
            <a:ext cx="45719" cy="45719"/>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ZoneTexte 28">
            <a:extLst>
              <a:ext uri="{FF2B5EF4-FFF2-40B4-BE49-F238E27FC236}">
                <a16:creationId xmlns:a16="http://schemas.microsoft.com/office/drawing/2014/main" id="{4069D8D9-914C-A44B-B049-BF60A3037063}"/>
              </a:ext>
            </a:extLst>
          </p:cNvPr>
          <p:cNvSpPr txBox="1"/>
          <p:nvPr/>
        </p:nvSpPr>
        <p:spPr>
          <a:xfrm>
            <a:off x="1343378" y="3862702"/>
            <a:ext cx="10414094" cy="2277547"/>
          </a:xfrm>
          <a:prstGeom prst="rect">
            <a:avLst/>
          </a:prstGeom>
          <a:noFill/>
        </p:spPr>
        <p:txBody>
          <a:bodyPr wrap="square" rtlCol="0">
            <a:spAutoFit/>
          </a:bodyPr>
          <a:lstStyle/>
          <a:p>
            <a:pPr algn="r"/>
            <a:r>
              <a:rPr lang="fr-FR" sz="2400" dirty="0">
                <a:solidFill>
                  <a:schemeClr val="bg1"/>
                </a:solidFill>
                <a:latin typeface="Arial Narrow" panose="020B0604020202020204" pitchFamily="34" charset="0"/>
                <a:cs typeface="Arial Narrow" panose="020B0604020202020204" pitchFamily="34" charset="0"/>
              </a:rPr>
              <a:t>LA DÉSATURATION</a:t>
            </a:r>
            <a:endParaRPr lang="fr-FR" sz="2400" b="1" dirty="0">
              <a:solidFill>
                <a:schemeClr val="bg1"/>
              </a:solidFill>
              <a:latin typeface="Arial Narrow" panose="020B0604020202020204" pitchFamily="34" charset="0"/>
              <a:cs typeface="Arial Narrow" panose="020B0604020202020204" pitchFamily="34" charset="0"/>
            </a:endParaRPr>
          </a:p>
          <a:p>
            <a:pPr algn="r"/>
            <a:r>
              <a:rPr lang="fr-FR" sz="3200" b="1" dirty="0">
                <a:solidFill>
                  <a:schemeClr val="bg1"/>
                </a:solidFill>
                <a:latin typeface="Arial Narrow" panose="020B0604020202020204" pitchFamily="34" charset="0"/>
                <a:cs typeface="Arial Narrow" panose="020B0604020202020204" pitchFamily="34" charset="0"/>
              </a:rPr>
              <a:t>ENSEIGNER LES PROCÉDURES</a:t>
            </a:r>
          </a:p>
          <a:p>
            <a:pPr algn="r"/>
            <a:r>
              <a:rPr lang="fr-FR" sz="3200" b="1" dirty="0">
                <a:solidFill>
                  <a:schemeClr val="bg1"/>
                </a:solidFill>
                <a:latin typeface="Arial Narrow" panose="020B0604020202020204" pitchFamily="34" charset="0"/>
                <a:cs typeface="Arial Narrow" panose="020B0604020202020204" pitchFamily="34" charset="0"/>
              </a:rPr>
              <a:t>DE DÉSATURATION (ORDINATEURS, TABLES)</a:t>
            </a:r>
          </a:p>
          <a:p>
            <a:pPr algn="r"/>
            <a:r>
              <a:rPr lang="fr-FR" dirty="0">
                <a:solidFill>
                  <a:schemeClr val="bg1"/>
                </a:solidFill>
                <a:latin typeface="Arial Narrow" panose="020B0604020202020204" pitchFamily="34" charset="0"/>
                <a:cs typeface="Arial Narrow" panose="020B0604020202020204" pitchFamily="34" charset="0"/>
              </a:rPr>
              <a:t>par Alain Foret - BEES2/DESJEPS</a:t>
            </a:r>
          </a:p>
          <a:p>
            <a:pPr algn="r"/>
            <a:endParaRPr lang="fr-FR" dirty="0">
              <a:solidFill>
                <a:schemeClr val="bg1"/>
              </a:solidFill>
              <a:latin typeface="Arial Narrow" panose="020B0604020202020204" pitchFamily="34" charset="0"/>
              <a:cs typeface="Arial Narrow" panose="020B0604020202020204" pitchFamily="34" charset="0"/>
            </a:endParaRPr>
          </a:p>
          <a:p>
            <a:pPr algn="r"/>
            <a:r>
              <a:rPr lang="fr-FR" dirty="0">
                <a:solidFill>
                  <a:schemeClr val="bg1"/>
                </a:solidFill>
                <a:latin typeface="Arial Narrow" panose="020B0604020202020204" pitchFamily="34" charset="0"/>
                <a:cs typeface="Arial Narrow" panose="020B0604020202020204" pitchFamily="34" charset="0"/>
                <a:hlinkClick r:id="rId4">
                  <a:extLst>
                    <a:ext uri="{A12FA001-AC4F-418D-AE19-62706E023703}">
                      <ahyp:hlinkClr xmlns:ahyp="http://schemas.microsoft.com/office/drawing/2018/hyperlinkcolor" val="tx"/>
                    </a:ext>
                  </a:extLst>
                </a:hlinkClick>
              </a:rPr>
              <a:t>www.plongee-plaisir.com</a:t>
            </a:r>
            <a:r>
              <a:rPr lang="fr-FR" dirty="0">
                <a:solidFill>
                  <a:schemeClr val="bg1"/>
                </a:solidFill>
                <a:latin typeface="Arial Narrow" panose="020B0604020202020204" pitchFamily="34" charset="0"/>
                <a:cs typeface="Arial Narrow" panose="020B0604020202020204" pitchFamily="34" charset="0"/>
              </a:rPr>
              <a:t> – © Plongée Plaisir &amp; Alain Foret 14/12/2022 – Copie et reproduction interdites</a:t>
            </a:r>
          </a:p>
        </p:txBody>
      </p:sp>
      <p:sp>
        <p:nvSpPr>
          <p:cNvPr id="23" name="ZoneTexte 22">
            <a:extLst>
              <a:ext uri="{FF2B5EF4-FFF2-40B4-BE49-F238E27FC236}">
                <a16:creationId xmlns:a16="http://schemas.microsoft.com/office/drawing/2014/main" id="{931FC3B2-51FD-5D4C-AB5A-AC6BD4E73A86}"/>
              </a:ext>
            </a:extLst>
          </p:cNvPr>
          <p:cNvSpPr txBox="1"/>
          <p:nvPr/>
        </p:nvSpPr>
        <p:spPr>
          <a:xfrm>
            <a:off x="7921935" y="6586133"/>
            <a:ext cx="3929397" cy="230832"/>
          </a:xfrm>
          <a:prstGeom prst="rect">
            <a:avLst/>
          </a:prstGeom>
          <a:noFill/>
        </p:spPr>
        <p:txBody>
          <a:bodyPr wrap="square" rtlCol="0">
            <a:spAutoFit/>
          </a:bodyPr>
          <a:lstStyle/>
          <a:p>
            <a:pPr algn="r"/>
            <a:r>
              <a:rPr lang="fr-FR" sz="900" dirty="0">
                <a:solidFill>
                  <a:schemeClr val="bg1">
                    <a:lumMod val="65000"/>
                  </a:schemeClr>
                </a:solidFill>
                <a:latin typeface="Arial Narrow" panose="020B0604020202020204" pitchFamily="34" charset="0"/>
                <a:cs typeface="Arial Narrow" panose="020B0604020202020204" pitchFamily="34" charset="0"/>
              </a:rPr>
              <a:t>photographie © Alain Foret</a:t>
            </a:r>
          </a:p>
        </p:txBody>
      </p:sp>
      <p:pic>
        <p:nvPicPr>
          <p:cNvPr id="10" name="Image 9">
            <a:extLst>
              <a:ext uri="{FF2B5EF4-FFF2-40B4-BE49-F238E27FC236}">
                <a16:creationId xmlns:a16="http://schemas.microsoft.com/office/drawing/2014/main" id="{448F5A99-28E4-E248-843E-052597AA2B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2928" y="326212"/>
            <a:ext cx="2540121" cy="1407203"/>
          </a:xfrm>
          <a:prstGeom prst="rect">
            <a:avLst/>
          </a:prstGeom>
        </p:spPr>
      </p:pic>
      <p:cxnSp>
        <p:nvCxnSpPr>
          <p:cNvPr id="3" name="Connecteur droit 2">
            <a:extLst>
              <a:ext uri="{FF2B5EF4-FFF2-40B4-BE49-F238E27FC236}">
                <a16:creationId xmlns:a16="http://schemas.microsoft.com/office/drawing/2014/main" id="{C67F4966-DB94-9B4E-9089-EBC3F905D8BA}"/>
              </a:ext>
            </a:extLst>
          </p:cNvPr>
          <p:cNvCxnSpPr>
            <a:cxnSpLocks/>
          </p:cNvCxnSpPr>
          <p:nvPr/>
        </p:nvCxnSpPr>
        <p:spPr>
          <a:xfrm>
            <a:off x="948210" y="1900928"/>
            <a:ext cx="128784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6367792B-C987-02F7-4A63-84A7200436B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0666" y="2068442"/>
            <a:ext cx="2532371" cy="257879"/>
          </a:xfrm>
          <a:prstGeom prst="rect">
            <a:avLst/>
          </a:prstGeom>
        </p:spPr>
      </p:pic>
      <p:pic>
        <p:nvPicPr>
          <p:cNvPr id="8" name="Image 7">
            <a:extLst>
              <a:ext uri="{FF2B5EF4-FFF2-40B4-BE49-F238E27FC236}">
                <a16:creationId xmlns:a16="http://schemas.microsoft.com/office/drawing/2014/main" id="{06801413-000C-123F-CC70-612F914C7F6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4528" y="2957907"/>
            <a:ext cx="2246555" cy="3238665"/>
          </a:xfrm>
          <a:prstGeom prst="rect">
            <a:avLst/>
          </a:prstGeom>
          <a:effectLst>
            <a:outerShdw blurRad="50800" dist="50800" dir="2700000" algn="tl" rotWithShape="0">
              <a:schemeClr val="bg1">
                <a:alpha val="40000"/>
              </a:schemeClr>
            </a:outerShdw>
          </a:effectLst>
        </p:spPr>
      </p:pic>
      <p:sp>
        <p:nvSpPr>
          <p:cNvPr id="2" name="ZoneTexte 1">
            <a:extLst>
              <a:ext uri="{FF2B5EF4-FFF2-40B4-BE49-F238E27FC236}">
                <a16:creationId xmlns:a16="http://schemas.microsoft.com/office/drawing/2014/main" id="{7D172839-4D59-9E62-27B0-D7D65AF72C9B}"/>
              </a:ext>
            </a:extLst>
          </p:cNvPr>
          <p:cNvSpPr txBox="1"/>
          <p:nvPr/>
        </p:nvSpPr>
        <p:spPr>
          <a:xfrm>
            <a:off x="10160688" y="178844"/>
            <a:ext cx="1596784" cy="523220"/>
          </a:xfrm>
          <a:prstGeom prst="rect">
            <a:avLst/>
          </a:prstGeom>
          <a:noFill/>
        </p:spPr>
        <p:txBody>
          <a:bodyPr wrap="none" rtlCol="0">
            <a:spAutoFit/>
          </a:bodyPr>
          <a:lstStyle/>
          <a:p>
            <a:r>
              <a:rPr lang="fr-FR" sz="2800" b="1" dirty="0">
                <a:solidFill>
                  <a:schemeClr val="bg1"/>
                </a:solidFill>
              </a:rPr>
              <a:t>EXTRAITS</a:t>
            </a:r>
          </a:p>
        </p:txBody>
      </p:sp>
    </p:spTree>
    <p:extLst>
      <p:ext uri="{BB962C8B-B14F-4D97-AF65-F5344CB8AC3E}">
        <p14:creationId xmlns:p14="http://schemas.microsoft.com/office/powerpoint/2010/main" val="3380366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93514930-6D86-3A39-DC0D-5E7FCF368E33}"/>
              </a:ext>
            </a:extLst>
          </p:cNvPr>
          <p:cNvSpPr/>
          <p:nvPr/>
        </p:nvSpPr>
        <p:spPr>
          <a:xfrm>
            <a:off x="11661169" y="6582228"/>
            <a:ext cx="690487" cy="5515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E2BDBC6-F03B-DC49-AA1F-0563E27370B8}" type="slidenum">
              <a:rPr lang="fr-FR" smtClean="0"/>
              <a:pPr algn="ctr"/>
              <a:t>10</a:t>
            </a:fld>
            <a:endParaRPr lang="fr-FR" dirty="0"/>
          </a:p>
          <a:p>
            <a:pPr algn="ctr"/>
            <a:endParaRPr lang="fr-FR" dirty="0"/>
          </a:p>
        </p:txBody>
      </p:sp>
      <p:sp>
        <p:nvSpPr>
          <p:cNvPr id="2" name="ZoneTexte 1">
            <a:extLst>
              <a:ext uri="{FF2B5EF4-FFF2-40B4-BE49-F238E27FC236}">
                <a16:creationId xmlns:a16="http://schemas.microsoft.com/office/drawing/2014/main" id="{84B2BE73-D3A0-A7C5-ACAD-F51E9753B21F}"/>
              </a:ext>
            </a:extLst>
          </p:cNvPr>
          <p:cNvSpPr txBox="1"/>
          <p:nvPr/>
        </p:nvSpPr>
        <p:spPr>
          <a:xfrm>
            <a:off x="592664" y="1101003"/>
            <a:ext cx="11277602" cy="584775"/>
          </a:xfrm>
          <a:prstGeom prst="rect">
            <a:avLst/>
          </a:prstGeom>
          <a:noFill/>
        </p:spPr>
        <p:txBody>
          <a:bodyPr wrap="square" rtlCol="0">
            <a:spAutoFit/>
          </a:bodyPr>
          <a:lstStyle/>
          <a:p>
            <a:r>
              <a:rPr lang="fr-FR" sz="3200" b="1" dirty="0">
                <a:latin typeface="Arial Narrow" panose="020B0604020202020204" pitchFamily="34" charset="0"/>
                <a:cs typeface="Arial Narrow" panose="020B0604020202020204" pitchFamily="34" charset="0"/>
              </a:rPr>
              <a:t>Exemple de plan comparatif par les procédures (procédures à risque)</a:t>
            </a:r>
          </a:p>
        </p:txBody>
      </p:sp>
      <p:sp>
        <p:nvSpPr>
          <p:cNvPr id="4" name="Rectangle 3">
            <a:extLst>
              <a:ext uri="{FF2B5EF4-FFF2-40B4-BE49-F238E27FC236}">
                <a16:creationId xmlns:a16="http://schemas.microsoft.com/office/drawing/2014/main" id="{AA3B716B-FB7E-E9FD-ED54-3C9AE42B8A77}"/>
              </a:ext>
            </a:extLst>
          </p:cNvPr>
          <p:cNvSpPr/>
          <p:nvPr/>
        </p:nvSpPr>
        <p:spPr>
          <a:xfrm>
            <a:off x="660398" y="1896533"/>
            <a:ext cx="2607733"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PROCÉDURES</a:t>
            </a:r>
          </a:p>
          <a:p>
            <a:pPr algn="ctr"/>
            <a:r>
              <a:rPr lang="fr-FR" sz="1400" dirty="0"/>
              <a:t>(et définition)</a:t>
            </a:r>
          </a:p>
        </p:txBody>
      </p:sp>
      <p:sp>
        <p:nvSpPr>
          <p:cNvPr id="6" name="Rectangle 5">
            <a:extLst>
              <a:ext uri="{FF2B5EF4-FFF2-40B4-BE49-F238E27FC236}">
                <a16:creationId xmlns:a16="http://schemas.microsoft.com/office/drawing/2014/main" id="{B6D35597-2810-3A99-0E42-BFC59D631339}"/>
              </a:ext>
            </a:extLst>
          </p:cNvPr>
          <p:cNvSpPr/>
          <p:nvPr/>
        </p:nvSpPr>
        <p:spPr>
          <a:xfrm>
            <a:off x="3420531" y="1896533"/>
            <a:ext cx="2607733"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MODÉLISATION ?</a:t>
            </a:r>
          </a:p>
          <a:p>
            <a:pPr algn="ctr"/>
            <a:r>
              <a:rPr lang="fr-FR" sz="1400" dirty="0"/>
              <a:t>(limites de tout modèle)</a:t>
            </a:r>
          </a:p>
        </p:txBody>
      </p:sp>
      <p:sp>
        <p:nvSpPr>
          <p:cNvPr id="8" name="Rectangle 7">
            <a:extLst>
              <a:ext uri="{FF2B5EF4-FFF2-40B4-BE49-F238E27FC236}">
                <a16:creationId xmlns:a16="http://schemas.microsoft.com/office/drawing/2014/main" id="{B5324ADE-3665-3F6A-B743-56E418678A99}"/>
              </a:ext>
            </a:extLst>
          </p:cNvPr>
          <p:cNvSpPr/>
          <p:nvPr/>
        </p:nvSpPr>
        <p:spPr>
          <a:xfrm>
            <a:off x="6248397" y="1896533"/>
            <a:ext cx="2607733"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ORDINATEURS</a:t>
            </a:r>
          </a:p>
        </p:txBody>
      </p:sp>
      <p:sp>
        <p:nvSpPr>
          <p:cNvPr id="9" name="Rectangle 8">
            <a:extLst>
              <a:ext uri="{FF2B5EF4-FFF2-40B4-BE49-F238E27FC236}">
                <a16:creationId xmlns:a16="http://schemas.microsoft.com/office/drawing/2014/main" id="{3391A22C-2791-6087-D1B2-288C333AF572}"/>
              </a:ext>
            </a:extLst>
          </p:cNvPr>
          <p:cNvSpPr/>
          <p:nvPr/>
        </p:nvSpPr>
        <p:spPr>
          <a:xfrm>
            <a:off x="9156787" y="1896533"/>
            <a:ext cx="2899742"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MODE D’EMPLOI TABLES</a:t>
            </a:r>
          </a:p>
          <a:p>
            <a:pPr algn="ctr"/>
            <a:r>
              <a:rPr lang="fr-FR" dirty="0"/>
              <a:t>(</a:t>
            </a:r>
            <a:r>
              <a:rPr lang="fr-FR" sz="1200" dirty="0"/>
              <a:t>EX. MN90, US-NAVY, BÜHLMANN)</a:t>
            </a:r>
          </a:p>
        </p:txBody>
      </p:sp>
      <p:cxnSp>
        <p:nvCxnSpPr>
          <p:cNvPr id="11" name="Connecteur droit 10">
            <a:extLst>
              <a:ext uri="{FF2B5EF4-FFF2-40B4-BE49-F238E27FC236}">
                <a16:creationId xmlns:a16="http://schemas.microsoft.com/office/drawing/2014/main" id="{67F8198A-F16C-5C71-0B8E-794CFA8EA1C4}"/>
              </a:ext>
            </a:extLst>
          </p:cNvPr>
          <p:cNvCxnSpPr/>
          <p:nvPr/>
        </p:nvCxnSpPr>
        <p:spPr>
          <a:xfrm>
            <a:off x="3335864" y="2481308"/>
            <a:ext cx="0" cy="4100920"/>
          </a:xfrm>
          <a:prstGeom prst="line">
            <a:avLst/>
          </a:prstGeom>
          <a:ln w="15875">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B96C7C4A-3232-86F4-04BF-1CE4603F94DD}"/>
              </a:ext>
            </a:extLst>
          </p:cNvPr>
          <p:cNvCxnSpPr/>
          <p:nvPr/>
        </p:nvCxnSpPr>
        <p:spPr>
          <a:xfrm>
            <a:off x="6112934" y="2481308"/>
            <a:ext cx="0" cy="4100920"/>
          </a:xfrm>
          <a:prstGeom prst="line">
            <a:avLst/>
          </a:prstGeom>
          <a:ln w="15875">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C4BACD65-02CE-D75F-16A2-4861F280EBEE}"/>
              </a:ext>
            </a:extLst>
          </p:cNvPr>
          <p:cNvCxnSpPr/>
          <p:nvPr/>
        </p:nvCxnSpPr>
        <p:spPr>
          <a:xfrm>
            <a:off x="9021324" y="2481308"/>
            <a:ext cx="0" cy="4100920"/>
          </a:xfrm>
          <a:prstGeom prst="line">
            <a:avLst/>
          </a:prstGeom>
          <a:ln w="15875">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5143E88-4E40-74FF-F2E5-2433035BED60}"/>
              </a:ext>
            </a:extLst>
          </p:cNvPr>
          <p:cNvSpPr txBox="1"/>
          <p:nvPr/>
        </p:nvSpPr>
        <p:spPr>
          <a:xfrm>
            <a:off x="607514" y="2628780"/>
            <a:ext cx="2382575" cy="923330"/>
          </a:xfrm>
          <a:prstGeom prst="rect">
            <a:avLst/>
          </a:prstGeom>
          <a:noFill/>
        </p:spPr>
        <p:txBody>
          <a:bodyPr wrap="none" rtlCol="0">
            <a:spAutoFit/>
          </a:bodyPr>
          <a:lstStyle/>
          <a:p>
            <a:r>
              <a:rPr lang="fr-FR" b="1" dirty="0"/>
              <a:t>Plongée consécutive</a:t>
            </a:r>
            <a:br>
              <a:rPr lang="fr-FR" b="1" dirty="0"/>
            </a:br>
            <a:r>
              <a:rPr lang="fr-FR" dirty="0"/>
              <a:t>(moins de 15 min après</a:t>
            </a:r>
            <a:br>
              <a:rPr lang="fr-FR" dirty="0"/>
            </a:br>
            <a:r>
              <a:rPr lang="fr-FR" dirty="0"/>
              <a:t>la précédente)</a:t>
            </a:r>
          </a:p>
        </p:txBody>
      </p:sp>
      <p:sp>
        <p:nvSpPr>
          <p:cNvPr id="16" name="ZoneTexte 15">
            <a:extLst>
              <a:ext uri="{FF2B5EF4-FFF2-40B4-BE49-F238E27FC236}">
                <a16:creationId xmlns:a16="http://schemas.microsoft.com/office/drawing/2014/main" id="{59FCC437-578C-14E6-807C-A2BE9763C667}"/>
              </a:ext>
            </a:extLst>
          </p:cNvPr>
          <p:cNvSpPr txBox="1"/>
          <p:nvPr/>
        </p:nvSpPr>
        <p:spPr>
          <a:xfrm>
            <a:off x="3335864" y="2665159"/>
            <a:ext cx="1542410" cy="369332"/>
          </a:xfrm>
          <a:prstGeom prst="rect">
            <a:avLst/>
          </a:prstGeom>
          <a:noFill/>
        </p:spPr>
        <p:txBody>
          <a:bodyPr wrap="none" rtlCol="0">
            <a:spAutoFit/>
          </a:bodyPr>
          <a:lstStyle/>
          <a:p>
            <a:r>
              <a:rPr lang="fr-FR" dirty="0"/>
              <a:t>Non modélisé.</a:t>
            </a:r>
          </a:p>
        </p:txBody>
      </p:sp>
      <p:sp>
        <p:nvSpPr>
          <p:cNvPr id="3" name="Triangle 2">
            <a:extLst>
              <a:ext uri="{FF2B5EF4-FFF2-40B4-BE49-F238E27FC236}">
                <a16:creationId xmlns:a16="http://schemas.microsoft.com/office/drawing/2014/main" id="{B4B1D3D4-50FF-6ADB-F25F-C172C6DD52A8}"/>
              </a:ext>
            </a:extLst>
          </p:cNvPr>
          <p:cNvSpPr/>
          <p:nvPr/>
        </p:nvSpPr>
        <p:spPr>
          <a:xfrm>
            <a:off x="92920" y="2665159"/>
            <a:ext cx="456783" cy="383600"/>
          </a:xfrm>
          <a:prstGeom prst="triangle">
            <a:avLst>
              <a:gd name="adj" fmla="val 4891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7" name="ZoneTexte 6">
            <a:extLst>
              <a:ext uri="{FF2B5EF4-FFF2-40B4-BE49-F238E27FC236}">
                <a16:creationId xmlns:a16="http://schemas.microsoft.com/office/drawing/2014/main" id="{9CD1773D-1D35-3C0A-7754-44E9BB981679}"/>
              </a:ext>
            </a:extLst>
          </p:cNvPr>
          <p:cNvSpPr txBox="1"/>
          <p:nvPr/>
        </p:nvSpPr>
        <p:spPr>
          <a:xfrm>
            <a:off x="9156787" y="2692063"/>
            <a:ext cx="2799741" cy="923330"/>
          </a:xfrm>
          <a:prstGeom prst="rect">
            <a:avLst/>
          </a:prstGeom>
          <a:noFill/>
        </p:spPr>
        <p:txBody>
          <a:bodyPr wrap="none" rtlCol="0">
            <a:spAutoFit/>
          </a:bodyPr>
          <a:lstStyle/>
          <a:p>
            <a:r>
              <a:rPr lang="fr-FR" dirty="0"/>
              <a:t>Continuité de la précédente</a:t>
            </a:r>
            <a:br>
              <a:rPr lang="fr-FR" dirty="0"/>
            </a:br>
            <a:r>
              <a:rPr lang="fr-FR" dirty="0"/>
              <a:t>plongée (MN90).</a:t>
            </a:r>
          </a:p>
          <a:p>
            <a:r>
              <a:rPr lang="fr-FR" dirty="0">
                <a:highlight>
                  <a:srgbClr val="FFFF00"/>
                </a:highlight>
              </a:rPr>
              <a:t>Détailler procédure</a:t>
            </a:r>
          </a:p>
        </p:txBody>
      </p:sp>
      <p:sp>
        <p:nvSpPr>
          <p:cNvPr id="10" name="ZoneTexte 9">
            <a:extLst>
              <a:ext uri="{FF2B5EF4-FFF2-40B4-BE49-F238E27FC236}">
                <a16:creationId xmlns:a16="http://schemas.microsoft.com/office/drawing/2014/main" id="{1159658F-C564-2311-7341-FCB44E5D1437}"/>
              </a:ext>
            </a:extLst>
          </p:cNvPr>
          <p:cNvSpPr txBox="1"/>
          <p:nvPr/>
        </p:nvSpPr>
        <p:spPr>
          <a:xfrm>
            <a:off x="6295645" y="2692063"/>
            <a:ext cx="2143279" cy="923330"/>
          </a:xfrm>
          <a:prstGeom prst="rect">
            <a:avLst/>
          </a:prstGeom>
          <a:noFill/>
        </p:spPr>
        <p:txBody>
          <a:bodyPr wrap="none" rtlCol="0">
            <a:spAutoFit/>
          </a:bodyPr>
          <a:lstStyle/>
          <a:p>
            <a:r>
              <a:rPr lang="fr-FR" dirty="0"/>
              <a:t>Notion inexistante.</a:t>
            </a:r>
            <a:br>
              <a:rPr lang="fr-FR" dirty="0"/>
            </a:br>
            <a:r>
              <a:rPr lang="fr-FR" dirty="0"/>
              <a:t>Calcul en temps réel.</a:t>
            </a:r>
            <a:br>
              <a:rPr lang="fr-FR" dirty="0"/>
            </a:br>
            <a:r>
              <a:rPr lang="fr-FR" dirty="0"/>
              <a:t>Simple machine.</a:t>
            </a:r>
          </a:p>
        </p:txBody>
      </p:sp>
      <p:sp>
        <p:nvSpPr>
          <p:cNvPr id="14" name="ZoneTexte 13">
            <a:extLst>
              <a:ext uri="{FF2B5EF4-FFF2-40B4-BE49-F238E27FC236}">
                <a16:creationId xmlns:a16="http://schemas.microsoft.com/office/drawing/2014/main" id="{0DA59D68-22EC-4549-793B-5194F2BFE5B5}"/>
              </a:ext>
            </a:extLst>
          </p:cNvPr>
          <p:cNvSpPr txBox="1"/>
          <p:nvPr/>
        </p:nvSpPr>
        <p:spPr>
          <a:xfrm>
            <a:off x="604933" y="3912555"/>
            <a:ext cx="2243499" cy="369332"/>
          </a:xfrm>
          <a:prstGeom prst="rect">
            <a:avLst/>
          </a:prstGeom>
          <a:noFill/>
        </p:spPr>
        <p:txBody>
          <a:bodyPr wrap="none" rtlCol="0">
            <a:spAutoFit/>
          </a:bodyPr>
          <a:lstStyle/>
          <a:p>
            <a:r>
              <a:rPr lang="fr-FR" b="1" dirty="0"/>
              <a:t>Interruption de palier</a:t>
            </a:r>
            <a:endParaRPr lang="fr-FR" dirty="0"/>
          </a:p>
        </p:txBody>
      </p:sp>
      <p:sp>
        <p:nvSpPr>
          <p:cNvPr id="17" name="ZoneTexte 16">
            <a:extLst>
              <a:ext uri="{FF2B5EF4-FFF2-40B4-BE49-F238E27FC236}">
                <a16:creationId xmlns:a16="http://schemas.microsoft.com/office/drawing/2014/main" id="{82A90E38-3836-6914-BD05-373A86D3FD2C}"/>
              </a:ext>
            </a:extLst>
          </p:cNvPr>
          <p:cNvSpPr txBox="1"/>
          <p:nvPr/>
        </p:nvSpPr>
        <p:spPr>
          <a:xfrm>
            <a:off x="3333283" y="3948934"/>
            <a:ext cx="2258952" cy="923330"/>
          </a:xfrm>
          <a:prstGeom prst="rect">
            <a:avLst/>
          </a:prstGeom>
          <a:noFill/>
        </p:spPr>
        <p:txBody>
          <a:bodyPr wrap="none" rtlCol="0">
            <a:spAutoFit/>
          </a:bodyPr>
          <a:lstStyle/>
          <a:p>
            <a:r>
              <a:rPr lang="fr-FR" dirty="0"/>
              <a:t>Non modélisé.</a:t>
            </a:r>
            <a:br>
              <a:rPr lang="fr-FR" dirty="0"/>
            </a:br>
            <a:r>
              <a:rPr lang="fr-FR" dirty="0"/>
              <a:t>Sauf </a:t>
            </a:r>
            <a:r>
              <a:rPr lang="fr-FR" dirty="0" err="1"/>
              <a:t>Bühlmann</a:t>
            </a:r>
            <a:r>
              <a:rPr lang="fr-FR" dirty="0"/>
              <a:t> (1 min</a:t>
            </a:r>
            <a:br>
              <a:rPr lang="fr-FR" dirty="0"/>
            </a:br>
            <a:r>
              <a:rPr lang="fr-FR" dirty="0"/>
              <a:t>au dernier palier).</a:t>
            </a:r>
          </a:p>
        </p:txBody>
      </p:sp>
      <p:sp>
        <p:nvSpPr>
          <p:cNvPr id="18" name="Triangle 17">
            <a:extLst>
              <a:ext uri="{FF2B5EF4-FFF2-40B4-BE49-F238E27FC236}">
                <a16:creationId xmlns:a16="http://schemas.microsoft.com/office/drawing/2014/main" id="{EDE7ECCE-8FD7-9821-EF8E-863D5F8BD0A7}"/>
              </a:ext>
            </a:extLst>
          </p:cNvPr>
          <p:cNvSpPr/>
          <p:nvPr/>
        </p:nvSpPr>
        <p:spPr>
          <a:xfrm>
            <a:off x="90339" y="3948934"/>
            <a:ext cx="456783" cy="383600"/>
          </a:xfrm>
          <a:prstGeom prst="triangle">
            <a:avLst>
              <a:gd name="adj" fmla="val 4891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7</a:t>
            </a:r>
          </a:p>
        </p:txBody>
      </p:sp>
      <p:sp>
        <p:nvSpPr>
          <p:cNvPr id="19" name="ZoneTexte 18">
            <a:extLst>
              <a:ext uri="{FF2B5EF4-FFF2-40B4-BE49-F238E27FC236}">
                <a16:creationId xmlns:a16="http://schemas.microsoft.com/office/drawing/2014/main" id="{A6A87A20-92CE-0EC6-6A87-655A5F269B0B}"/>
              </a:ext>
            </a:extLst>
          </p:cNvPr>
          <p:cNvSpPr txBox="1"/>
          <p:nvPr/>
        </p:nvSpPr>
        <p:spPr>
          <a:xfrm>
            <a:off x="9154206" y="3975838"/>
            <a:ext cx="3021661" cy="1754326"/>
          </a:xfrm>
          <a:prstGeom prst="rect">
            <a:avLst/>
          </a:prstGeom>
          <a:noFill/>
        </p:spPr>
        <p:txBody>
          <a:bodyPr wrap="none" rtlCol="0">
            <a:spAutoFit/>
          </a:bodyPr>
          <a:lstStyle/>
          <a:p>
            <a:r>
              <a:rPr lang="fr-FR" dirty="0" err="1"/>
              <a:t>Réimmersion</a:t>
            </a:r>
            <a:r>
              <a:rPr lang="fr-FR" dirty="0"/>
              <a:t>.</a:t>
            </a:r>
          </a:p>
          <a:p>
            <a:r>
              <a:rPr lang="fr-FR" dirty="0"/>
              <a:t>Reprise de la désaturation</a:t>
            </a:r>
            <a:br>
              <a:rPr lang="fr-FR" dirty="0"/>
            </a:br>
            <a:r>
              <a:rPr lang="fr-FR" dirty="0"/>
              <a:t>en recommençant palier en</a:t>
            </a:r>
            <a:br>
              <a:rPr lang="fr-FR" dirty="0"/>
            </a:br>
            <a:r>
              <a:rPr lang="fr-FR" dirty="0"/>
              <a:t>cours ou tous les paliers.</a:t>
            </a:r>
          </a:p>
          <a:p>
            <a:r>
              <a:rPr lang="fr-FR" dirty="0"/>
              <a:t>Variable selon mode d’emploi.</a:t>
            </a:r>
          </a:p>
          <a:p>
            <a:r>
              <a:rPr lang="fr-FR" dirty="0">
                <a:highlight>
                  <a:srgbClr val="FFFF00"/>
                </a:highlight>
              </a:rPr>
              <a:t>Détailler procédure</a:t>
            </a:r>
          </a:p>
        </p:txBody>
      </p:sp>
      <p:sp>
        <p:nvSpPr>
          <p:cNvPr id="20" name="ZoneTexte 19">
            <a:extLst>
              <a:ext uri="{FF2B5EF4-FFF2-40B4-BE49-F238E27FC236}">
                <a16:creationId xmlns:a16="http://schemas.microsoft.com/office/drawing/2014/main" id="{ADCAEE65-22C4-FD14-F38E-FE93136B9D46}"/>
              </a:ext>
            </a:extLst>
          </p:cNvPr>
          <p:cNvSpPr txBox="1"/>
          <p:nvPr/>
        </p:nvSpPr>
        <p:spPr>
          <a:xfrm>
            <a:off x="6293064" y="3975838"/>
            <a:ext cx="2686056" cy="923330"/>
          </a:xfrm>
          <a:prstGeom prst="rect">
            <a:avLst/>
          </a:prstGeom>
          <a:noFill/>
        </p:spPr>
        <p:txBody>
          <a:bodyPr wrap="none" rtlCol="0">
            <a:spAutoFit/>
          </a:bodyPr>
          <a:lstStyle/>
          <a:p>
            <a:r>
              <a:rPr lang="fr-FR" dirty="0"/>
              <a:t>Procédure de </a:t>
            </a:r>
            <a:r>
              <a:rPr lang="fr-FR" dirty="0" err="1"/>
              <a:t>réimmersion</a:t>
            </a:r>
            <a:br>
              <a:rPr lang="fr-FR" dirty="0"/>
            </a:br>
            <a:r>
              <a:rPr lang="fr-FR" dirty="0"/>
              <a:t>ou mode SOS.</a:t>
            </a:r>
          </a:p>
          <a:p>
            <a:r>
              <a:rPr lang="fr-FR" dirty="0">
                <a:highlight>
                  <a:srgbClr val="FFFF00"/>
                </a:highlight>
              </a:rPr>
              <a:t>Détailler procédure</a:t>
            </a:r>
          </a:p>
        </p:txBody>
      </p:sp>
      <p:sp>
        <p:nvSpPr>
          <p:cNvPr id="21" name="Rectangle 20">
            <a:extLst>
              <a:ext uri="{FF2B5EF4-FFF2-40B4-BE49-F238E27FC236}">
                <a16:creationId xmlns:a16="http://schemas.microsoft.com/office/drawing/2014/main" id="{B874FBB3-571B-3894-EF7F-ADF40BBDF2AB}"/>
              </a:ext>
            </a:extLst>
          </p:cNvPr>
          <p:cNvSpPr/>
          <p:nvPr/>
        </p:nvSpPr>
        <p:spPr>
          <a:xfrm>
            <a:off x="9356003" y="173992"/>
            <a:ext cx="2451312" cy="738664"/>
          </a:xfrm>
          <a:prstGeom prst="rect">
            <a:avLst/>
          </a:prstGeom>
        </p:spPr>
        <p:txBody>
          <a:bodyPr wrap="none">
            <a:spAutoFit/>
          </a:bodyPr>
          <a:lstStyle/>
          <a:p>
            <a:r>
              <a:rPr lang="fr-FR" sz="1400" b="1" dirty="0">
                <a:latin typeface="Arial Narrow" panose="020B0604020202020204" pitchFamily="34" charset="0"/>
                <a:cs typeface="Arial Narrow" panose="020B0604020202020204" pitchFamily="34" charset="0"/>
              </a:rPr>
              <a:t>ENSEIGNER LES PROCÉDURES</a:t>
            </a:r>
          </a:p>
          <a:p>
            <a:r>
              <a:rPr lang="fr-FR" sz="1400" b="1" dirty="0">
                <a:latin typeface="Arial Narrow" panose="020B0604020202020204" pitchFamily="34" charset="0"/>
                <a:cs typeface="Arial Narrow" panose="020B0604020202020204" pitchFamily="34" charset="0"/>
              </a:rPr>
              <a:t>DE DÉSATURATION :</a:t>
            </a:r>
          </a:p>
          <a:p>
            <a:r>
              <a:rPr lang="fr-FR" sz="1400" b="1" dirty="0">
                <a:latin typeface="Arial Narrow" panose="020B0604020202020204" pitchFamily="34" charset="0"/>
                <a:cs typeface="Arial Narrow" panose="020B0604020202020204" pitchFamily="34" charset="0"/>
              </a:rPr>
              <a:t>PROPOSITION DE PLAN</a:t>
            </a:r>
          </a:p>
        </p:txBody>
      </p:sp>
      <p:sp>
        <p:nvSpPr>
          <p:cNvPr id="22" name="Rectangle 21">
            <a:extLst>
              <a:ext uri="{FF2B5EF4-FFF2-40B4-BE49-F238E27FC236}">
                <a16:creationId xmlns:a16="http://schemas.microsoft.com/office/drawing/2014/main" id="{07C9BCB6-D6B5-5149-4B00-7803455840C8}"/>
              </a:ext>
            </a:extLst>
          </p:cNvPr>
          <p:cNvSpPr/>
          <p:nvPr/>
        </p:nvSpPr>
        <p:spPr>
          <a:xfrm>
            <a:off x="5035441" y="173992"/>
            <a:ext cx="1300805" cy="738664"/>
          </a:xfrm>
          <a:prstGeom prst="rect">
            <a:avLst/>
          </a:prstGeom>
        </p:spPr>
        <p:txBody>
          <a:bodyPr wrap="non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RAPPELS :</a:t>
            </a:r>
          </a:p>
          <a:p>
            <a:r>
              <a:rPr lang="fr-FR" sz="1400" b="1" dirty="0">
                <a:solidFill>
                  <a:schemeClr val="bg2">
                    <a:lumMod val="50000"/>
                  </a:schemeClr>
                </a:solidFill>
                <a:latin typeface="Arial Narrow" panose="020B0604020202020204" pitchFamily="34" charset="0"/>
                <a:cs typeface="Arial Narrow" panose="020B0604020202020204" pitchFamily="34" charset="0"/>
              </a:rPr>
              <a:t>PRÉVENTION</a:t>
            </a:r>
          </a:p>
          <a:p>
            <a:r>
              <a:rPr lang="fr-FR" sz="1400" b="1" dirty="0">
                <a:solidFill>
                  <a:schemeClr val="bg2">
                    <a:lumMod val="50000"/>
                  </a:schemeClr>
                </a:solidFill>
                <a:latin typeface="Arial Narrow" panose="020B0604020202020204" pitchFamily="34" charset="0"/>
                <a:cs typeface="Arial Narrow" panose="020B0604020202020204" pitchFamily="34" charset="0"/>
              </a:rPr>
              <a:t>MODÉLISATION</a:t>
            </a:r>
          </a:p>
        </p:txBody>
      </p:sp>
      <p:sp>
        <p:nvSpPr>
          <p:cNvPr id="23" name="Rectangle 22">
            <a:extLst>
              <a:ext uri="{FF2B5EF4-FFF2-40B4-BE49-F238E27FC236}">
                <a16:creationId xmlns:a16="http://schemas.microsoft.com/office/drawing/2014/main" id="{9F46A0FA-902B-590F-8430-DA226B83C7BF}"/>
              </a:ext>
            </a:extLst>
          </p:cNvPr>
          <p:cNvSpPr/>
          <p:nvPr/>
        </p:nvSpPr>
        <p:spPr>
          <a:xfrm>
            <a:off x="2837881" y="173992"/>
            <a:ext cx="1534228" cy="307777"/>
          </a:xfrm>
          <a:prstGeom prst="rect">
            <a:avLst/>
          </a:prstGeom>
        </p:spPr>
        <p:txBody>
          <a:bodyPr wrap="squar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INTRODUCTION</a:t>
            </a:r>
            <a:endParaRPr lang="fr-FR" sz="1400" dirty="0">
              <a:solidFill>
                <a:schemeClr val="bg2">
                  <a:lumMod val="50000"/>
                </a:schemeClr>
              </a:solidFill>
            </a:endParaRPr>
          </a:p>
        </p:txBody>
      </p:sp>
      <p:sp>
        <p:nvSpPr>
          <p:cNvPr id="24" name="Rectangle 23">
            <a:extLst>
              <a:ext uri="{FF2B5EF4-FFF2-40B4-BE49-F238E27FC236}">
                <a16:creationId xmlns:a16="http://schemas.microsoft.com/office/drawing/2014/main" id="{26A07B26-EB4A-18AF-7AC9-0E0803A4EABF}"/>
              </a:ext>
            </a:extLst>
          </p:cNvPr>
          <p:cNvSpPr/>
          <p:nvPr/>
        </p:nvSpPr>
        <p:spPr>
          <a:xfrm>
            <a:off x="6999578" y="173992"/>
            <a:ext cx="1693092" cy="738664"/>
          </a:xfrm>
          <a:prstGeom prst="rect">
            <a:avLst/>
          </a:prstGeom>
        </p:spPr>
        <p:txBody>
          <a:bodyPr wrap="non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PROCÉDURES</a:t>
            </a:r>
          </a:p>
          <a:p>
            <a:r>
              <a:rPr lang="fr-FR" sz="1400" b="1" dirty="0">
                <a:solidFill>
                  <a:schemeClr val="bg2">
                    <a:lumMod val="50000"/>
                  </a:schemeClr>
                </a:solidFill>
                <a:latin typeface="Arial Narrow" panose="020B0604020202020204" pitchFamily="34" charset="0"/>
                <a:cs typeface="Arial Narrow" panose="020B0604020202020204" pitchFamily="34" charset="0"/>
              </a:rPr>
              <a:t>DE DÉSATURATION :</a:t>
            </a:r>
          </a:p>
          <a:p>
            <a:r>
              <a:rPr lang="fr-FR" sz="1400" b="1" dirty="0">
                <a:solidFill>
                  <a:schemeClr val="bg2">
                    <a:lumMod val="50000"/>
                  </a:schemeClr>
                </a:solidFill>
                <a:latin typeface="Arial Narrow" panose="020B0604020202020204" pitchFamily="34" charset="0"/>
                <a:cs typeface="Arial Narrow" panose="020B0604020202020204" pitchFamily="34" charset="0"/>
              </a:rPr>
              <a:t>QUESTIONS POSÉES</a:t>
            </a:r>
            <a:endParaRPr lang="fr-FR" sz="1400" dirty="0">
              <a:solidFill>
                <a:schemeClr val="bg2">
                  <a:lumMod val="50000"/>
                </a:schemeClr>
              </a:solidFill>
            </a:endParaRPr>
          </a:p>
        </p:txBody>
      </p:sp>
      <p:sp>
        <p:nvSpPr>
          <p:cNvPr id="25" name="Triangle 24">
            <a:extLst>
              <a:ext uri="{FF2B5EF4-FFF2-40B4-BE49-F238E27FC236}">
                <a16:creationId xmlns:a16="http://schemas.microsoft.com/office/drawing/2014/main" id="{981E1164-EB50-DCE1-8C03-8C27B61272FC}"/>
              </a:ext>
            </a:extLst>
          </p:cNvPr>
          <p:cNvSpPr/>
          <p:nvPr/>
        </p:nvSpPr>
        <p:spPr>
          <a:xfrm rot="10800000">
            <a:off x="10260470" y="73352"/>
            <a:ext cx="226971" cy="17260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B8CE6739-716D-AE69-9A3B-9F9C79696D22}"/>
              </a:ext>
            </a:extLst>
          </p:cNvPr>
          <p:cNvSpPr/>
          <p:nvPr/>
        </p:nvSpPr>
        <p:spPr>
          <a:xfrm>
            <a:off x="1205409" y="68928"/>
            <a:ext cx="1573764" cy="738664"/>
          </a:xfrm>
          <a:prstGeom prst="rect">
            <a:avLst/>
          </a:prstGeom>
        </p:spPr>
        <p:txBody>
          <a:bodyPr wrap="none">
            <a:spAutoFit/>
          </a:bodyPr>
          <a:lstStyle/>
          <a:p>
            <a:r>
              <a:rPr lang="fr-FR" sz="1400" dirty="0">
                <a:solidFill>
                  <a:schemeClr val="bg2">
                    <a:lumMod val="50000"/>
                  </a:schemeClr>
                </a:solidFill>
                <a:latin typeface="Arial Narrow" panose="020B0604020202020204" pitchFamily="34" charset="0"/>
                <a:cs typeface="Arial Narrow" panose="020B0604020202020204" pitchFamily="34" charset="0"/>
              </a:rPr>
              <a:t>ENSEIGNER</a:t>
            </a:r>
          </a:p>
          <a:p>
            <a:r>
              <a:rPr lang="fr-FR" sz="1400" dirty="0">
                <a:solidFill>
                  <a:schemeClr val="bg2">
                    <a:lumMod val="50000"/>
                  </a:schemeClr>
                </a:solidFill>
                <a:latin typeface="Arial Narrow" panose="020B0604020202020204" pitchFamily="34" charset="0"/>
                <a:cs typeface="Arial Narrow" panose="020B0604020202020204" pitchFamily="34" charset="0"/>
              </a:rPr>
              <a:t>LES PROCÉDURES</a:t>
            </a:r>
          </a:p>
          <a:p>
            <a:r>
              <a:rPr lang="fr-FR" sz="1400" dirty="0">
                <a:solidFill>
                  <a:schemeClr val="bg2">
                    <a:lumMod val="50000"/>
                  </a:schemeClr>
                </a:solidFill>
                <a:latin typeface="Arial Narrow" panose="020B0604020202020204" pitchFamily="34" charset="0"/>
                <a:cs typeface="Arial Narrow" panose="020B0604020202020204" pitchFamily="34" charset="0"/>
              </a:rPr>
              <a:t>DE DÉSATURATION</a:t>
            </a:r>
          </a:p>
        </p:txBody>
      </p:sp>
    </p:spTree>
    <p:extLst>
      <p:ext uri="{BB962C8B-B14F-4D97-AF65-F5344CB8AC3E}">
        <p14:creationId xmlns:p14="http://schemas.microsoft.com/office/powerpoint/2010/main" val="319123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p:bldP spid="3" grpId="0" animBg="1"/>
      <p:bldP spid="7" grpId="0" build="p"/>
      <p:bldP spid="10" grpId="0" build="p"/>
      <p:bldP spid="14" grpId="0" build="p"/>
      <p:bldP spid="17" grpId="0"/>
      <p:bldP spid="18" grpId="0" animBg="1"/>
      <p:bldP spid="19" grpId="0" build="p"/>
      <p:bldP spid="2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93514930-6D86-3A39-DC0D-5E7FCF368E33}"/>
              </a:ext>
            </a:extLst>
          </p:cNvPr>
          <p:cNvSpPr/>
          <p:nvPr/>
        </p:nvSpPr>
        <p:spPr>
          <a:xfrm>
            <a:off x="11661169" y="6582228"/>
            <a:ext cx="690487" cy="5515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E2BDBC6-F03B-DC49-AA1F-0563E27370B8}" type="slidenum">
              <a:rPr lang="fr-FR" smtClean="0"/>
              <a:pPr algn="ctr"/>
              <a:t>11</a:t>
            </a:fld>
            <a:endParaRPr lang="fr-FR" dirty="0"/>
          </a:p>
          <a:p>
            <a:pPr algn="ctr"/>
            <a:endParaRPr lang="fr-FR" dirty="0"/>
          </a:p>
        </p:txBody>
      </p:sp>
      <p:sp>
        <p:nvSpPr>
          <p:cNvPr id="2" name="ZoneTexte 1">
            <a:extLst>
              <a:ext uri="{FF2B5EF4-FFF2-40B4-BE49-F238E27FC236}">
                <a16:creationId xmlns:a16="http://schemas.microsoft.com/office/drawing/2014/main" id="{84B2BE73-D3A0-A7C5-ACAD-F51E9753B21F}"/>
              </a:ext>
            </a:extLst>
          </p:cNvPr>
          <p:cNvSpPr txBox="1"/>
          <p:nvPr/>
        </p:nvSpPr>
        <p:spPr>
          <a:xfrm>
            <a:off x="592664" y="1101003"/>
            <a:ext cx="11277602" cy="584775"/>
          </a:xfrm>
          <a:prstGeom prst="rect">
            <a:avLst/>
          </a:prstGeom>
          <a:noFill/>
        </p:spPr>
        <p:txBody>
          <a:bodyPr wrap="square" rtlCol="0">
            <a:spAutoFit/>
          </a:bodyPr>
          <a:lstStyle/>
          <a:p>
            <a:r>
              <a:rPr lang="fr-FR" sz="3200" b="1" dirty="0">
                <a:latin typeface="Arial Narrow" panose="020B0604020202020204" pitchFamily="34" charset="0"/>
                <a:cs typeface="Arial Narrow" panose="020B0604020202020204" pitchFamily="34" charset="0"/>
              </a:rPr>
              <a:t>Exemple de plan comparatif par les procédures (procédures à risque)</a:t>
            </a:r>
          </a:p>
        </p:txBody>
      </p:sp>
      <p:sp>
        <p:nvSpPr>
          <p:cNvPr id="4" name="Rectangle 3">
            <a:extLst>
              <a:ext uri="{FF2B5EF4-FFF2-40B4-BE49-F238E27FC236}">
                <a16:creationId xmlns:a16="http://schemas.microsoft.com/office/drawing/2014/main" id="{AA3B716B-FB7E-E9FD-ED54-3C9AE42B8A77}"/>
              </a:ext>
            </a:extLst>
          </p:cNvPr>
          <p:cNvSpPr/>
          <p:nvPr/>
        </p:nvSpPr>
        <p:spPr>
          <a:xfrm>
            <a:off x="660398" y="1896533"/>
            <a:ext cx="2607733"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PROCÉDURES</a:t>
            </a:r>
          </a:p>
          <a:p>
            <a:pPr algn="ctr"/>
            <a:r>
              <a:rPr lang="fr-FR" sz="1400" dirty="0"/>
              <a:t>(et définition)</a:t>
            </a:r>
          </a:p>
        </p:txBody>
      </p:sp>
      <p:sp>
        <p:nvSpPr>
          <p:cNvPr id="6" name="Rectangle 5">
            <a:extLst>
              <a:ext uri="{FF2B5EF4-FFF2-40B4-BE49-F238E27FC236}">
                <a16:creationId xmlns:a16="http://schemas.microsoft.com/office/drawing/2014/main" id="{B6D35597-2810-3A99-0E42-BFC59D631339}"/>
              </a:ext>
            </a:extLst>
          </p:cNvPr>
          <p:cNvSpPr/>
          <p:nvPr/>
        </p:nvSpPr>
        <p:spPr>
          <a:xfrm>
            <a:off x="3420531" y="1896533"/>
            <a:ext cx="2607733"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MODÉLISATION ?</a:t>
            </a:r>
          </a:p>
          <a:p>
            <a:pPr algn="ctr"/>
            <a:r>
              <a:rPr lang="fr-FR" sz="1400" dirty="0"/>
              <a:t>(limites de tout modèle)</a:t>
            </a:r>
          </a:p>
        </p:txBody>
      </p:sp>
      <p:sp>
        <p:nvSpPr>
          <p:cNvPr id="8" name="Rectangle 7">
            <a:extLst>
              <a:ext uri="{FF2B5EF4-FFF2-40B4-BE49-F238E27FC236}">
                <a16:creationId xmlns:a16="http://schemas.microsoft.com/office/drawing/2014/main" id="{B5324ADE-3665-3F6A-B743-56E418678A99}"/>
              </a:ext>
            </a:extLst>
          </p:cNvPr>
          <p:cNvSpPr/>
          <p:nvPr/>
        </p:nvSpPr>
        <p:spPr>
          <a:xfrm>
            <a:off x="6248397" y="1896533"/>
            <a:ext cx="2607733"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ORDINATEURS</a:t>
            </a:r>
          </a:p>
        </p:txBody>
      </p:sp>
      <p:sp>
        <p:nvSpPr>
          <p:cNvPr id="9" name="Rectangle 8">
            <a:extLst>
              <a:ext uri="{FF2B5EF4-FFF2-40B4-BE49-F238E27FC236}">
                <a16:creationId xmlns:a16="http://schemas.microsoft.com/office/drawing/2014/main" id="{3391A22C-2791-6087-D1B2-288C333AF572}"/>
              </a:ext>
            </a:extLst>
          </p:cNvPr>
          <p:cNvSpPr/>
          <p:nvPr/>
        </p:nvSpPr>
        <p:spPr>
          <a:xfrm>
            <a:off x="9156787" y="1896533"/>
            <a:ext cx="2899742"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MODE D’EMPLOI TABLES</a:t>
            </a:r>
          </a:p>
          <a:p>
            <a:pPr algn="ctr"/>
            <a:r>
              <a:rPr lang="fr-FR" dirty="0"/>
              <a:t>(</a:t>
            </a:r>
            <a:r>
              <a:rPr lang="fr-FR" sz="1200" dirty="0"/>
              <a:t>EX. MN90, US-NAVY, BÜHLMANN)</a:t>
            </a:r>
          </a:p>
        </p:txBody>
      </p:sp>
      <p:cxnSp>
        <p:nvCxnSpPr>
          <p:cNvPr id="11" name="Connecteur droit 10">
            <a:extLst>
              <a:ext uri="{FF2B5EF4-FFF2-40B4-BE49-F238E27FC236}">
                <a16:creationId xmlns:a16="http://schemas.microsoft.com/office/drawing/2014/main" id="{67F8198A-F16C-5C71-0B8E-794CFA8EA1C4}"/>
              </a:ext>
            </a:extLst>
          </p:cNvPr>
          <p:cNvCxnSpPr/>
          <p:nvPr/>
        </p:nvCxnSpPr>
        <p:spPr>
          <a:xfrm>
            <a:off x="3335864" y="2481308"/>
            <a:ext cx="0" cy="4100920"/>
          </a:xfrm>
          <a:prstGeom prst="line">
            <a:avLst/>
          </a:prstGeom>
          <a:ln w="15875">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B96C7C4A-3232-86F4-04BF-1CE4603F94DD}"/>
              </a:ext>
            </a:extLst>
          </p:cNvPr>
          <p:cNvCxnSpPr/>
          <p:nvPr/>
        </p:nvCxnSpPr>
        <p:spPr>
          <a:xfrm>
            <a:off x="6112934" y="2481308"/>
            <a:ext cx="0" cy="4100920"/>
          </a:xfrm>
          <a:prstGeom prst="line">
            <a:avLst/>
          </a:prstGeom>
          <a:ln w="15875">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C4BACD65-02CE-D75F-16A2-4861F280EBEE}"/>
              </a:ext>
            </a:extLst>
          </p:cNvPr>
          <p:cNvCxnSpPr/>
          <p:nvPr/>
        </p:nvCxnSpPr>
        <p:spPr>
          <a:xfrm>
            <a:off x="9021324" y="2481308"/>
            <a:ext cx="0" cy="4100920"/>
          </a:xfrm>
          <a:prstGeom prst="line">
            <a:avLst/>
          </a:prstGeom>
          <a:ln w="15875">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5143E88-4E40-74FF-F2E5-2433035BED60}"/>
              </a:ext>
            </a:extLst>
          </p:cNvPr>
          <p:cNvSpPr txBox="1"/>
          <p:nvPr/>
        </p:nvSpPr>
        <p:spPr>
          <a:xfrm>
            <a:off x="607514" y="2628780"/>
            <a:ext cx="2548775" cy="1200329"/>
          </a:xfrm>
          <a:prstGeom prst="rect">
            <a:avLst/>
          </a:prstGeom>
          <a:noFill/>
        </p:spPr>
        <p:txBody>
          <a:bodyPr wrap="none" rtlCol="0">
            <a:spAutoFit/>
          </a:bodyPr>
          <a:lstStyle/>
          <a:p>
            <a:r>
              <a:rPr lang="fr-FR" b="1" dirty="0"/>
              <a:t>Remontée rapide</a:t>
            </a:r>
            <a:br>
              <a:rPr lang="fr-FR" b="1" dirty="0"/>
            </a:br>
            <a:r>
              <a:rPr lang="fr-FR" dirty="0"/>
              <a:t>(supérieure à la vitesse</a:t>
            </a:r>
            <a:br>
              <a:rPr lang="fr-FR" dirty="0"/>
            </a:br>
            <a:r>
              <a:rPr lang="fr-FR" dirty="0"/>
              <a:t>préconisée pendant une</a:t>
            </a:r>
            <a:br>
              <a:rPr lang="fr-FR" dirty="0"/>
            </a:br>
            <a:r>
              <a:rPr lang="fr-FR" dirty="0"/>
              <a:t>durée d non déterminée)</a:t>
            </a:r>
          </a:p>
        </p:txBody>
      </p:sp>
      <p:sp>
        <p:nvSpPr>
          <p:cNvPr id="16" name="ZoneTexte 15">
            <a:extLst>
              <a:ext uri="{FF2B5EF4-FFF2-40B4-BE49-F238E27FC236}">
                <a16:creationId xmlns:a16="http://schemas.microsoft.com/office/drawing/2014/main" id="{59FCC437-578C-14E6-807C-A2BE9763C667}"/>
              </a:ext>
            </a:extLst>
          </p:cNvPr>
          <p:cNvSpPr txBox="1"/>
          <p:nvPr/>
        </p:nvSpPr>
        <p:spPr>
          <a:xfrm>
            <a:off x="3335864" y="2665159"/>
            <a:ext cx="1542410" cy="369332"/>
          </a:xfrm>
          <a:prstGeom prst="rect">
            <a:avLst/>
          </a:prstGeom>
          <a:noFill/>
        </p:spPr>
        <p:txBody>
          <a:bodyPr wrap="none" rtlCol="0">
            <a:spAutoFit/>
          </a:bodyPr>
          <a:lstStyle/>
          <a:p>
            <a:r>
              <a:rPr lang="fr-FR" dirty="0"/>
              <a:t>Non modélisé.</a:t>
            </a:r>
          </a:p>
        </p:txBody>
      </p:sp>
      <p:sp>
        <p:nvSpPr>
          <p:cNvPr id="3" name="Triangle 2">
            <a:extLst>
              <a:ext uri="{FF2B5EF4-FFF2-40B4-BE49-F238E27FC236}">
                <a16:creationId xmlns:a16="http://schemas.microsoft.com/office/drawing/2014/main" id="{B4B1D3D4-50FF-6ADB-F25F-C172C6DD52A8}"/>
              </a:ext>
            </a:extLst>
          </p:cNvPr>
          <p:cNvSpPr/>
          <p:nvPr/>
        </p:nvSpPr>
        <p:spPr>
          <a:xfrm>
            <a:off x="92920" y="2665159"/>
            <a:ext cx="456783" cy="383600"/>
          </a:xfrm>
          <a:prstGeom prst="triangle">
            <a:avLst>
              <a:gd name="adj" fmla="val 4891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8</a:t>
            </a:r>
          </a:p>
        </p:txBody>
      </p:sp>
      <p:sp>
        <p:nvSpPr>
          <p:cNvPr id="7" name="ZoneTexte 6">
            <a:extLst>
              <a:ext uri="{FF2B5EF4-FFF2-40B4-BE49-F238E27FC236}">
                <a16:creationId xmlns:a16="http://schemas.microsoft.com/office/drawing/2014/main" id="{9CD1773D-1D35-3C0A-7754-44E9BB981679}"/>
              </a:ext>
            </a:extLst>
          </p:cNvPr>
          <p:cNvSpPr txBox="1"/>
          <p:nvPr/>
        </p:nvSpPr>
        <p:spPr>
          <a:xfrm>
            <a:off x="9156787" y="2692063"/>
            <a:ext cx="2727606" cy="2308324"/>
          </a:xfrm>
          <a:prstGeom prst="rect">
            <a:avLst/>
          </a:prstGeom>
          <a:noFill/>
        </p:spPr>
        <p:txBody>
          <a:bodyPr wrap="none" rtlCol="0">
            <a:spAutoFit/>
          </a:bodyPr>
          <a:lstStyle/>
          <a:p>
            <a:r>
              <a:rPr lang="fr-FR" dirty="0"/>
              <a:t>Pratique de la </a:t>
            </a:r>
            <a:r>
              <a:rPr lang="fr-FR" dirty="0" err="1"/>
              <a:t>réimmersion</a:t>
            </a:r>
            <a:br>
              <a:rPr lang="fr-FR" dirty="0"/>
            </a:br>
            <a:r>
              <a:rPr lang="fr-FR" dirty="0"/>
              <a:t>à demi-profondeur </a:t>
            </a:r>
            <a:br>
              <a:rPr lang="fr-FR" dirty="0"/>
            </a:br>
            <a:r>
              <a:rPr lang="fr-FR" dirty="0"/>
              <a:t>(MN90, </a:t>
            </a:r>
            <a:r>
              <a:rPr lang="fr-FR" dirty="0" err="1"/>
              <a:t>Bühlmann</a:t>
            </a:r>
            <a:br>
              <a:rPr lang="fr-FR" dirty="0"/>
            </a:br>
            <a:r>
              <a:rPr lang="fr-FR" dirty="0"/>
              <a:t>FSSS-CMAS.CH, Comex, …).</a:t>
            </a:r>
          </a:p>
          <a:p>
            <a:r>
              <a:rPr lang="fr-FR" dirty="0"/>
              <a:t>Variante : US-Navy</a:t>
            </a:r>
            <a:br>
              <a:rPr lang="fr-FR" dirty="0"/>
            </a:br>
            <a:r>
              <a:rPr lang="fr-FR" dirty="0" err="1"/>
              <a:t>réimmersion</a:t>
            </a:r>
            <a:r>
              <a:rPr lang="fr-FR" dirty="0"/>
              <a:t> 12 m si palier</a:t>
            </a:r>
            <a:br>
              <a:rPr lang="fr-FR" dirty="0"/>
            </a:br>
            <a:r>
              <a:rPr lang="fr-FR" dirty="0"/>
              <a:t>(…).</a:t>
            </a:r>
          </a:p>
          <a:p>
            <a:r>
              <a:rPr lang="fr-FR" dirty="0">
                <a:highlight>
                  <a:srgbClr val="FFFF00"/>
                </a:highlight>
              </a:rPr>
              <a:t>Détailler procédure</a:t>
            </a:r>
          </a:p>
        </p:txBody>
      </p:sp>
      <p:sp>
        <p:nvSpPr>
          <p:cNvPr id="10" name="ZoneTexte 9">
            <a:extLst>
              <a:ext uri="{FF2B5EF4-FFF2-40B4-BE49-F238E27FC236}">
                <a16:creationId xmlns:a16="http://schemas.microsoft.com/office/drawing/2014/main" id="{1159658F-C564-2311-7341-FCB44E5D1437}"/>
              </a:ext>
            </a:extLst>
          </p:cNvPr>
          <p:cNvSpPr txBox="1"/>
          <p:nvPr/>
        </p:nvSpPr>
        <p:spPr>
          <a:xfrm>
            <a:off x="6295645" y="2692063"/>
            <a:ext cx="2612767" cy="2708434"/>
          </a:xfrm>
          <a:prstGeom prst="rect">
            <a:avLst/>
          </a:prstGeom>
          <a:noFill/>
        </p:spPr>
        <p:txBody>
          <a:bodyPr wrap="none" rtlCol="0">
            <a:spAutoFit/>
          </a:bodyPr>
          <a:lstStyle/>
          <a:p>
            <a:r>
              <a:rPr lang="fr-FR" dirty="0"/>
              <a:t>Pas de procédure.</a:t>
            </a:r>
          </a:p>
          <a:p>
            <a:r>
              <a:rPr lang="fr-FR" dirty="0"/>
              <a:t>Parfois, simple</a:t>
            </a:r>
            <a:br>
              <a:rPr lang="fr-FR" dirty="0"/>
            </a:br>
            <a:r>
              <a:rPr lang="fr-FR" dirty="0"/>
              <a:t>augmentation de la durée</a:t>
            </a:r>
            <a:br>
              <a:rPr lang="fr-FR" dirty="0"/>
            </a:br>
            <a:r>
              <a:rPr lang="fr-FR" dirty="0"/>
              <a:t>des paliers).</a:t>
            </a:r>
          </a:p>
          <a:p>
            <a:r>
              <a:rPr lang="fr-FR" sz="1400" dirty="0">
                <a:solidFill>
                  <a:schemeClr val="bg1"/>
                </a:solidFill>
                <a:highlight>
                  <a:srgbClr val="22A0E4"/>
                </a:highlight>
              </a:rPr>
              <a:t>Préconisation Plongée</a:t>
            </a:r>
            <a:br>
              <a:rPr lang="fr-FR" sz="1400" dirty="0">
                <a:solidFill>
                  <a:schemeClr val="bg1"/>
                </a:solidFill>
                <a:highlight>
                  <a:srgbClr val="22A0E4"/>
                </a:highlight>
              </a:rPr>
            </a:br>
            <a:r>
              <a:rPr lang="fr-FR" sz="1400" dirty="0">
                <a:solidFill>
                  <a:schemeClr val="bg1"/>
                </a:solidFill>
                <a:highlight>
                  <a:srgbClr val="22A0E4"/>
                </a:highlight>
              </a:rPr>
              <a:t>Plaisir (pas d’accident, </a:t>
            </a:r>
            <a:br>
              <a:rPr lang="fr-FR" sz="1400" dirty="0">
                <a:solidFill>
                  <a:schemeClr val="bg1"/>
                </a:solidFill>
                <a:highlight>
                  <a:srgbClr val="22A0E4"/>
                </a:highlight>
              </a:rPr>
            </a:br>
            <a:r>
              <a:rPr lang="fr-FR" sz="1400" dirty="0">
                <a:solidFill>
                  <a:schemeClr val="bg1"/>
                </a:solidFill>
                <a:highlight>
                  <a:srgbClr val="22A0E4"/>
                </a:highlight>
              </a:rPr>
              <a:t>faible niveau de saturation :</a:t>
            </a:r>
            <a:br>
              <a:rPr lang="fr-FR" sz="1400" dirty="0">
                <a:solidFill>
                  <a:schemeClr val="bg1"/>
                </a:solidFill>
                <a:highlight>
                  <a:srgbClr val="22A0E4"/>
                </a:highlight>
              </a:rPr>
            </a:br>
            <a:r>
              <a:rPr lang="fr-FR" sz="1400" dirty="0">
                <a:solidFill>
                  <a:schemeClr val="bg1"/>
                </a:solidFill>
                <a:highlight>
                  <a:srgbClr val="22A0E4"/>
                </a:highlight>
              </a:rPr>
              <a:t>5 min à demi-profondeur</a:t>
            </a:r>
            <a:br>
              <a:rPr lang="fr-FR" sz="1400" dirty="0">
                <a:solidFill>
                  <a:schemeClr val="bg1"/>
                </a:solidFill>
                <a:highlight>
                  <a:srgbClr val="22A0E4"/>
                </a:highlight>
              </a:rPr>
            </a:br>
            <a:r>
              <a:rPr lang="fr-FR" sz="1400" dirty="0">
                <a:solidFill>
                  <a:schemeClr val="bg1"/>
                </a:solidFill>
                <a:highlight>
                  <a:srgbClr val="22A0E4"/>
                </a:highlight>
              </a:rPr>
              <a:t>mini : 1 min à 6 m et 5 min</a:t>
            </a:r>
            <a:br>
              <a:rPr lang="fr-FR" sz="1400" dirty="0">
                <a:solidFill>
                  <a:schemeClr val="bg1"/>
                </a:solidFill>
                <a:highlight>
                  <a:srgbClr val="22A0E4"/>
                </a:highlight>
              </a:rPr>
            </a:br>
            <a:r>
              <a:rPr lang="fr-FR" sz="1400" dirty="0">
                <a:solidFill>
                  <a:schemeClr val="bg1"/>
                </a:solidFill>
                <a:highlight>
                  <a:srgbClr val="22A0E4"/>
                </a:highlight>
              </a:rPr>
              <a:t>à 3 m</a:t>
            </a:r>
          </a:p>
          <a:p>
            <a:r>
              <a:rPr lang="fr-FR" sz="1400" dirty="0">
                <a:solidFill>
                  <a:schemeClr val="bg1"/>
                </a:solidFill>
                <a:highlight>
                  <a:srgbClr val="22A0E4"/>
                </a:highlight>
              </a:rPr>
              <a:t>Voir Plongée Plaisir 4 pp. 284-287</a:t>
            </a:r>
          </a:p>
        </p:txBody>
      </p:sp>
      <p:sp>
        <p:nvSpPr>
          <p:cNvPr id="14" name="ZoneTexte 13">
            <a:extLst>
              <a:ext uri="{FF2B5EF4-FFF2-40B4-BE49-F238E27FC236}">
                <a16:creationId xmlns:a16="http://schemas.microsoft.com/office/drawing/2014/main" id="{0DA59D68-22EC-4549-793B-5194F2BFE5B5}"/>
              </a:ext>
            </a:extLst>
          </p:cNvPr>
          <p:cNvSpPr txBox="1"/>
          <p:nvPr/>
        </p:nvSpPr>
        <p:spPr>
          <a:xfrm>
            <a:off x="604933" y="5555343"/>
            <a:ext cx="2052165" cy="369332"/>
          </a:xfrm>
          <a:prstGeom prst="rect">
            <a:avLst/>
          </a:prstGeom>
          <a:noFill/>
        </p:spPr>
        <p:txBody>
          <a:bodyPr wrap="none" rtlCol="0">
            <a:spAutoFit/>
          </a:bodyPr>
          <a:lstStyle/>
          <a:p>
            <a:r>
              <a:rPr lang="fr-FR" b="1" dirty="0"/>
              <a:t>Yo-yo, dents de scie</a:t>
            </a:r>
            <a:endParaRPr lang="fr-FR" dirty="0"/>
          </a:p>
        </p:txBody>
      </p:sp>
      <p:sp>
        <p:nvSpPr>
          <p:cNvPr id="17" name="ZoneTexte 16">
            <a:extLst>
              <a:ext uri="{FF2B5EF4-FFF2-40B4-BE49-F238E27FC236}">
                <a16:creationId xmlns:a16="http://schemas.microsoft.com/office/drawing/2014/main" id="{82A90E38-3836-6914-BD05-373A86D3FD2C}"/>
              </a:ext>
            </a:extLst>
          </p:cNvPr>
          <p:cNvSpPr txBox="1"/>
          <p:nvPr/>
        </p:nvSpPr>
        <p:spPr>
          <a:xfrm>
            <a:off x="3333283" y="5591722"/>
            <a:ext cx="1542410" cy="369332"/>
          </a:xfrm>
          <a:prstGeom prst="rect">
            <a:avLst/>
          </a:prstGeom>
          <a:noFill/>
        </p:spPr>
        <p:txBody>
          <a:bodyPr wrap="none" rtlCol="0">
            <a:spAutoFit/>
          </a:bodyPr>
          <a:lstStyle/>
          <a:p>
            <a:r>
              <a:rPr lang="fr-FR" dirty="0"/>
              <a:t>Non modélisé.</a:t>
            </a:r>
          </a:p>
        </p:txBody>
      </p:sp>
      <p:sp>
        <p:nvSpPr>
          <p:cNvPr id="18" name="Triangle 17">
            <a:extLst>
              <a:ext uri="{FF2B5EF4-FFF2-40B4-BE49-F238E27FC236}">
                <a16:creationId xmlns:a16="http://schemas.microsoft.com/office/drawing/2014/main" id="{EDE7ECCE-8FD7-9821-EF8E-863D5F8BD0A7}"/>
              </a:ext>
            </a:extLst>
          </p:cNvPr>
          <p:cNvSpPr/>
          <p:nvPr/>
        </p:nvSpPr>
        <p:spPr>
          <a:xfrm>
            <a:off x="90339" y="5591722"/>
            <a:ext cx="456783" cy="383600"/>
          </a:xfrm>
          <a:prstGeom prst="triangle">
            <a:avLst>
              <a:gd name="adj" fmla="val 4891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9</a:t>
            </a:r>
          </a:p>
        </p:txBody>
      </p:sp>
      <p:sp>
        <p:nvSpPr>
          <p:cNvPr id="19" name="ZoneTexte 18">
            <a:extLst>
              <a:ext uri="{FF2B5EF4-FFF2-40B4-BE49-F238E27FC236}">
                <a16:creationId xmlns:a16="http://schemas.microsoft.com/office/drawing/2014/main" id="{A6A87A20-92CE-0EC6-6A87-655A5F269B0B}"/>
              </a:ext>
            </a:extLst>
          </p:cNvPr>
          <p:cNvSpPr txBox="1"/>
          <p:nvPr/>
        </p:nvSpPr>
        <p:spPr>
          <a:xfrm>
            <a:off x="9154206" y="5618626"/>
            <a:ext cx="1227259" cy="369332"/>
          </a:xfrm>
          <a:prstGeom prst="rect">
            <a:avLst/>
          </a:prstGeom>
          <a:noFill/>
        </p:spPr>
        <p:txBody>
          <a:bodyPr wrap="none" rtlCol="0">
            <a:spAutoFit/>
          </a:bodyPr>
          <a:lstStyle/>
          <a:p>
            <a:r>
              <a:rPr lang="fr-FR" dirty="0"/>
              <a:t>Non prévu.</a:t>
            </a:r>
          </a:p>
        </p:txBody>
      </p:sp>
      <p:sp>
        <p:nvSpPr>
          <p:cNvPr id="21" name="ZoneTexte 20">
            <a:extLst>
              <a:ext uri="{FF2B5EF4-FFF2-40B4-BE49-F238E27FC236}">
                <a16:creationId xmlns:a16="http://schemas.microsoft.com/office/drawing/2014/main" id="{C2909393-46DD-1833-1E40-B059DAF99125}"/>
              </a:ext>
            </a:extLst>
          </p:cNvPr>
          <p:cNvSpPr txBox="1"/>
          <p:nvPr/>
        </p:nvSpPr>
        <p:spPr>
          <a:xfrm>
            <a:off x="6295645" y="5591722"/>
            <a:ext cx="2715808" cy="646331"/>
          </a:xfrm>
          <a:prstGeom prst="rect">
            <a:avLst/>
          </a:prstGeom>
          <a:noFill/>
        </p:spPr>
        <p:txBody>
          <a:bodyPr wrap="none" rtlCol="0">
            <a:spAutoFit/>
          </a:bodyPr>
          <a:lstStyle/>
          <a:p>
            <a:r>
              <a:rPr lang="fr-FR" dirty="0"/>
              <a:t>Idem remontée rapide, </a:t>
            </a:r>
          </a:p>
          <a:p>
            <a:r>
              <a:rPr lang="fr-FR" dirty="0"/>
              <a:t>proposition Plongée Plaisir.</a:t>
            </a:r>
          </a:p>
        </p:txBody>
      </p:sp>
      <p:sp>
        <p:nvSpPr>
          <p:cNvPr id="22" name="Rectangle 21">
            <a:extLst>
              <a:ext uri="{FF2B5EF4-FFF2-40B4-BE49-F238E27FC236}">
                <a16:creationId xmlns:a16="http://schemas.microsoft.com/office/drawing/2014/main" id="{D2E8C852-7695-C223-A7C0-75D96451A27D}"/>
              </a:ext>
            </a:extLst>
          </p:cNvPr>
          <p:cNvSpPr/>
          <p:nvPr/>
        </p:nvSpPr>
        <p:spPr>
          <a:xfrm>
            <a:off x="9356003" y="173992"/>
            <a:ext cx="2451312" cy="738664"/>
          </a:xfrm>
          <a:prstGeom prst="rect">
            <a:avLst/>
          </a:prstGeom>
        </p:spPr>
        <p:txBody>
          <a:bodyPr wrap="none">
            <a:spAutoFit/>
          </a:bodyPr>
          <a:lstStyle/>
          <a:p>
            <a:r>
              <a:rPr lang="fr-FR" sz="1400" b="1" dirty="0">
                <a:latin typeface="Arial Narrow" panose="020B0604020202020204" pitchFamily="34" charset="0"/>
                <a:cs typeface="Arial Narrow" panose="020B0604020202020204" pitchFamily="34" charset="0"/>
              </a:rPr>
              <a:t>ENSEIGNER LES PROCÉDURES</a:t>
            </a:r>
          </a:p>
          <a:p>
            <a:r>
              <a:rPr lang="fr-FR" sz="1400" b="1" dirty="0">
                <a:latin typeface="Arial Narrow" panose="020B0604020202020204" pitchFamily="34" charset="0"/>
                <a:cs typeface="Arial Narrow" panose="020B0604020202020204" pitchFamily="34" charset="0"/>
              </a:rPr>
              <a:t>DE DÉSATURATION :</a:t>
            </a:r>
          </a:p>
          <a:p>
            <a:r>
              <a:rPr lang="fr-FR" sz="1400" b="1" dirty="0">
                <a:latin typeface="Arial Narrow" panose="020B0604020202020204" pitchFamily="34" charset="0"/>
                <a:cs typeface="Arial Narrow" panose="020B0604020202020204" pitchFamily="34" charset="0"/>
              </a:rPr>
              <a:t>PROPOSITION DE PLAN</a:t>
            </a:r>
          </a:p>
        </p:txBody>
      </p:sp>
      <p:sp>
        <p:nvSpPr>
          <p:cNvPr id="23" name="Rectangle 22">
            <a:extLst>
              <a:ext uri="{FF2B5EF4-FFF2-40B4-BE49-F238E27FC236}">
                <a16:creationId xmlns:a16="http://schemas.microsoft.com/office/drawing/2014/main" id="{68A3E79C-373A-66B1-291F-56FC7775FC80}"/>
              </a:ext>
            </a:extLst>
          </p:cNvPr>
          <p:cNvSpPr/>
          <p:nvPr/>
        </p:nvSpPr>
        <p:spPr>
          <a:xfrm>
            <a:off x="5035441" y="173992"/>
            <a:ext cx="1300805" cy="738664"/>
          </a:xfrm>
          <a:prstGeom prst="rect">
            <a:avLst/>
          </a:prstGeom>
        </p:spPr>
        <p:txBody>
          <a:bodyPr wrap="non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RAPPELS :</a:t>
            </a:r>
          </a:p>
          <a:p>
            <a:r>
              <a:rPr lang="fr-FR" sz="1400" b="1" dirty="0">
                <a:solidFill>
                  <a:schemeClr val="bg2">
                    <a:lumMod val="50000"/>
                  </a:schemeClr>
                </a:solidFill>
                <a:latin typeface="Arial Narrow" panose="020B0604020202020204" pitchFamily="34" charset="0"/>
                <a:cs typeface="Arial Narrow" panose="020B0604020202020204" pitchFamily="34" charset="0"/>
              </a:rPr>
              <a:t>PRÉVENTION</a:t>
            </a:r>
          </a:p>
          <a:p>
            <a:r>
              <a:rPr lang="fr-FR" sz="1400" b="1" dirty="0">
                <a:solidFill>
                  <a:schemeClr val="bg2">
                    <a:lumMod val="50000"/>
                  </a:schemeClr>
                </a:solidFill>
                <a:latin typeface="Arial Narrow" panose="020B0604020202020204" pitchFamily="34" charset="0"/>
                <a:cs typeface="Arial Narrow" panose="020B0604020202020204" pitchFamily="34" charset="0"/>
              </a:rPr>
              <a:t>MODÉLISATION</a:t>
            </a:r>
          </a:p>
        </p:txBody>
      </p:sp>
      <p:sp>
        <p:nvSpPr>
          <p:cNvPr id="24" name="Rectangle 23">
            <a:extLst>
              <a:ext uri="{FF2B5EF4-FFF2-40B4-BE49-F238E27FC236}">
                <a16:creationId xmlns:a16="http://schemas.microsoft.com/office/drawing/2014/main" id="{A96B431C-764C-99C4-0C31-BCB09CB7DFEB}"/>
              </a:ext>
            </a:extLst>
          </p:cNvPr>
          <p:cNvSpPr/>
          <p:nvPr/>
        </p:nvSpPr>
        <p:spPr>
          <a:xfrm>
            <a:off x="2837881" y="173992"/>
            <a:ext cx="1534228" cy="307777"/>
          </a:xfrm>
          <a:prstGeom prst="rect">
            <a:avLst/>
          </a:prstGeom>
        </p:spPr>
        <p:txBody>
          <a:bodyPr wrap="squar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INTRODUCTION</a:t>
            </a:r>
            <a:endParaRPr lang="fr-FR" sz="1400" dirty="0">
              <a:solidFill>
                <a:schemeClr val="bg2">
                  <a:lumMod val="50000"/>
                </a:schemeClr>
              </a:solidFill>
            </a:endParaRPr>
          </a:p>
        </p:txBody>
      </p:sp>
      <p:sp>
        <p:nvSpPr>
          <p:cNvPr id="25" name="Rectangle 24">
            <a:extLst>
              <a:ext uri="{FF2B5EF4-FFF2-40B4-BE49-F238E27FC236}">
                <a16:creationId xmlns:a16="http://schemas.microsoft.com/office/drawing/2014/main" id="{6322DB35-AE8C-3578-217F-D1DACD8DA541}"/>
              </a:ext>
            </a:extLst>
          </p:cNvPr>
          <p:cNvSpPr/>
          <p:nvPr/>
        </p:nvSpPr>
        <p:spPr>
          <a:xfrm>
            <a:off x="6999578" y="173992"/>
            <a:ext cx="1693092" cy="738664"/>
          </a:xfrm>
          <a:prstGeom prst="rect">
            <a:avLst/>
          </a:prstGeom>
        </p:spPr>
        <p:txBody>
          <a:bodyPr wrap="non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PROCÉDURES</a:t>
            </a:r>
          </a:p>
          <a:p>
            <a:r>
              <a:rPr lang="fr-FR" sz="1400" b="1" dirty="0">
                <a:solidFill>
                  <a:schemeClr val="bg2">
                    <a:lumMod val="50000"/>
                  </a:schemeClr>
                </a:solidFill>
                <a:latin typeface="Arial Narrow" panose="020B0604020202020204" pitchFamily="34" charset="0"/>
                <a:cs typeface="Arial Narrow" panose="020B0604020202020204" pitchFamily="34" charset="0"/>
              </a:rPr>
              <a:t>DE DÉSATURATION :</a:t>
            </a:r>
          </a:p>
          <a:p>
            <a:r>
              <a:rPr lang="fr-FR" sz="1400" b="1" dirty="0">
                <a:solidFill>
                  <a:schemeClr val="bg2">
                    <a:lumMod val="50000"/>
                  </a:schemeClr>
                </a:solidFill>
                <a:latin typeface="Arial Narrow" panose="020B0604020202020204" pitchFamily="34" charset="0"/>
                <a:cs typeface="Arial Narrow" panose="020B0604020202020204" pitchFamily="34" charset="0"/>
              </a:rPr>
              <a:t>QUESTIONS POSÉES</a:t>
            </a:r>
            <a:endParaRPr lang="fr-FR" sz="1400" dirty="0">
              <a:solidFill>
                <a:schemeClr val="bg2">
                  <a:lumMod val="50000"/>
                </a:schemeClr>
              </a:solidFill>
            </a:endParaRPr>
          </a:p>
        </p:txBody>
      </p:sp>
      <p:sp>
        <p:nvSpPr>
          <p:cNvPr id="26" name="Triangle 25">
            <a:extLst>
              <a:ext uri="{FF2B5EF4-FFF2-40B4-BE49-F238E27FC236}">
                <a16:creationId xmlns:a16="http://schemas.microsoft.com/office/drawing/2014/main" id="{C7647D4D-6DB9-C78B-1149-8B5ECDC7374B}"/>
              </a:ext>
            </a:extLst>
          </p:cNvPr>
          <p:cNvSpPr/>
          <p:nvPr/>
        </p:nvSpPr>
        <p:spPr>
          <a:xfrm rot="10800000">
            <a:off x="10260470" y="73352"/>
            <a:ext cx="226971" cy="17260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13392627-2804-73F7-2EB4-21792BEB9220}"/>
              </a:ext>
            </a:extLst>
          </p:cNvPr>
          <p:cNvSpPr/>
          <p:nvPr/>
        </p:nvSpPr>
        <p:spPr>
          <a:xfrm>
            <a:off x="1205409" y="68928"/>
            <a:ext cx="1573764" cy="738664"/>
          </a:xfrm>
          <a:prstGeom prst="rect">
            <a:avLst/>
          </a:prstGeom>
        </p:spPr>
        <p:txBody>
          <a:bodyPr wrap="none">
            <a:spAutoFit/>
          </a:bodyPr>
          <a:lstStyle/>
          <a:p>
            <a:r>
              <a:rPr lang="fr-FR" sz="1400" dirty="0">
                <a:solidFill>
                  <a:schemeClr val="bg2">
                    <a:lumMod val="50000"/>
                  </a:schemeClr>
                </a:solidFill>
                <a:latin typeface="Arial Narrow" panose="020B0604020202020204" pitchFamily="34" charset="0"/>
                <a:cs typeface="Arial Narrow" panose="020B0604020202020204" pitchFamily="34" charset="0"/>
              </a:rPr>
              <a:t>ENSEIGNER</a:t>
            </a:r>
          </a:p>
          <a:p>
            <a:r>
              <a:rPr lang="fr-FR" sz="1400" dirty="0">
                <a:solidFill>
                  <a:schemeClr val="bg2">
                    <a:lumMod val="50000"/>
                  </a:schemeClr>
                </a:solidFill>
                <a:latin typeface="Arial Narrow" panose="020B0604020202020204" pitchFamily="34" charset="0"/>
                <a:cs typeface="Arial Narrow" panose="020B0604020202020204" pitchFamily="34" charset="0"/>
              </a:rPr>
              <a:t>LES PROCÉDURES</a:t>
            </a:r>
          </a:p>
          <a:p>
            <a:r>
              <a:rPr lang="fr-FR" sz="1400" dirty="0">
                <a:solidFill>
                  <a:schemeClr val="bg2">
                    <a:lumMod val="50000"/>
                  </a:schemeClr>
                </a:solidFill>
                <a:latin typeface="Arial Narrow" panose="020B0604020202020204" pitchFamily="34" charset="0"/>
                <a:cs typeface="Arial Narrow" panose="020B0604020202020204" pitchFamily="34" charset="0"/>
              </a:rPr>
              <a:t>DE DÉSATURATION</a:t>
            </a:r>
          </a:p>
        </p:txBody>
      </p:sp>
      <p:sp>
        <p:nvSpPr>
          <p:cNvPr id="20" name="ZoneTexte 19">
            <a:extLst>
              <a:ext uri="{FF2B5EF4-FFF2-40B4-BE49-F238E27FC236}">
                <a16:creationId xmlns:a16="http://schemas.microsoft.com/office/drawing/2014/main" id="{84E6F218-4ED9-520B-6DC9-9014069869B7}"/>
              </a:ext>
            </a:extLst>
          </p:cNvPr>
          <p:cNvSpPr txBox="1"/>
          <p:nvPr/>
        </p:nvSpPr>
        <p:spPr>
          <a:xfrm>
            <a:off x="6336246" y="6229490"/>
            <a:ext cx="3215560" cy="369332"/>
          </a:xfrm>
          <a:prstGeom prst="rect">
            <a:avLst/>
          </a:prstGeom>
          <a:solidFill>
            <a:schemeClr val="bg1"/>
          </a:solidFill>
        </p:spPr>
        <p:txBody>
          <a:bodyPr wrap="none" rtlCol="0">
            <a:spAutoFit/>
          </a:bodyPr>
          <a:lstStyle/>
          <a:p>
            <a:r>
              <a:rPr lang="fr-FR" dirty="0"/>
              <a:t>Voir Plongée Plaisir pp. 284-287.</a:t>
            </a:r>
          </a:p>
        </p:txBody>
      </p:sp>
    </p:spTree>
    <p:extLst>
      <p:ext uri="{BB962C8B-B14F-4D97-AF65-F5344CB8AC3E}">
        <p14:creationId xmlns:p14="http://schemas.microsoft.com/office/powerpoint/2010/main" val="259131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p:bldP spid="3" grpId="0" animBg="1"/>
      <p:bldP spid="7" grpId="0" build="p"/>
      <p:bldP spid="10" grpId="0" build="p"/>
      <p:bldP spid="14" grpId="0" build="p"/>
      <p:bldP spid="17" grpId="0"/>
      <p:bldP spid="18" grpId="0" animBg="1"/>
      <p:bldP spid="19" grpId="0" build="p"/>
      <p:bldP spid="21"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17CBF5D-326D-1A66-7034-1543C2075ADE}"/>
              </a:ext>
            </a:extLst>
          </p:cNvPr>
          <p:cNvSpPr txBox="1"/>
          <p:nvPr/>
        </p:nvSpPr>
        <p:spPr>
          <a:xfrm>
            <a:off x="518036" y="1341897"/>
            <a:ext cx="3447375" cy="1446550"/>
          </a:xfrm>
          <a:prstGeom prst="rect">
            <a:avLst/>
          </a:prstGeom>
          <a:solidFill>
            <a:srgbClr val="00FA00"/>
          </a:solidFill>
        </p:spPr>
        <p:txBody>
          <a:bodyPr wrap="square" rtlCol="0">
            <a:spAutoFit/>
          </a:bodyPr>
          <a:lstStyle/>
          <a:p>
            <a:pPr algn="ctr"/>
            <a:r>
              <a:rPr lang="fr-FR" sz="4400" dirty="0">
                <a:latin typeface="Arial Narrow" panose="020B0604020202020204" pitchFamily="34" charset="0"/>
                <a:cs typeface="Arial Narrow" panose="020B0604020202020204" pitchFamily="34" charset="0"/>
              </a:rPr>
              <a:t>PRÉVENTION</a:t>
            </a:r>
          </a:p>
          <a:p>
            <a:pPr algn="ctr"/>
            <a:r>
              <a:rPr lang="fr-FR" sz="4400" dirty="0">
                <a:latin typeface="Arial Narrow" panose="020B0604020202020204" pitchFamily="34" charset="0"/>
                <a:cs typeface="Arial Narrow" panose="020B0604020202020204" pitchFamily="34" charset="0"/>
              </a:rPr>
              <a:t>DES RISQUES</a:t>
            </a:r>
          </a:p>
        </p:txBody>
      </p:sp>
      <p:sp>
        <p:nvSpPr>
          <p:cNvPr id="10" name="ZoneTexte 9">
            <a:extLst>
              <a:ext uri="{FF2B5EF4-FFF2-40B4-BE49-F238E27FC236}">
                <a16:creationId xmlns:a16="http://schemas.microsoft.com/office/drawing/2014/main" id="{056C3525-A1BC-32BB-9958-16EF81C26C20}"/>
              </a:ext>
            </a:extLst>
          </p:cNvPr>
          <p:cNvSpPr txBox="1"/>
          <p:nvPr/>
        </p:nvSpPr>
        <p:spPr>
          <a:xfrm>
            <a:off x="4315317" y="2300111"/>
            <a:ext cx="6921062" cy="584775"/>
          </a:xfrm>
          <a:prstGeom prst="rect">
            <a:avLst/>
          </a:prstGeom>
          <a:noFill/>
        </p:spPr>
        <p:txBody>
          <a:bodyPr wrap="none" rtlCol="0">
            <a:spAutoFit/>
          </a:bodyPr>
          <a:lstStyle/>
          <a:p>
            <a:r>
              <a:rPr lang="fr-FR" sz="3200" b="1" dirty="0">
                <a:solidFill>
                  <a:srgbClr val="FF2F92"/>
                </a:solidFill>
                <a:latin typeface="Arial Narrow" panose="020B0604020202020204" pitchFamily="34" charset="0"/>
                <a:cs typeface="Arial Narrow" panose="020B0604020202020204" pitchFamily="34" charset="0"/>
              </a:rPr>
              <a:t>ADD : LES 4 PILIERS DE LA PRÉVENTION</a:t>
            </a:r>
            <a:endParaRPr lang="fr-FR" sz="3200" dirty="0">
              <a:solidFill>
                <a:srgbClr val="FF2F92"/>
              </a:solidFill>
              <a:latin typeface="Arial Narrow" panose="020B0604020202020204" pitchFamily="34" charset="0"/>
              <a:cs typeface="Arial Narrow" panose="020B0604020202020204" pitchFamily="34" charset="0"/>
            </a:endParaRPr>
          </a:p>
        </p:txBody>
      </p:sp>
      <p:grpSp>
        <p:nvGrpSpPr>
          <p:cNvPr id="15" name="Groupe 14">
            <a:extLst>
              <a:ext uri="{FF2B5EF4-FFF2-40B4-BE49-F238E27FC236}">
                <a16:creationId xmlns:a16="http://schemas.microsoft.com/office/drawing/2014/main" id="{8374CF50-EE19-4658-28E8-C035A0857F14}"/>
              </a:ext>
            </a:extLst>
          </p:cNvPr>
          <p:cNvGrpSpPr/>
          <p:nvPr/>
        </p:nvGrpSpPr>
        <p:grpSpPr>
          <a:xfrm>
            <a:off x="3621871" y="3080834"/>
            <a:ext cx="1978390" cy="3431718"/>
            <a:chOff x="3621871" y="3080834"/>
            <a:chExt cx="1978390" cy="3431718"/>
          </a:xfrm>
        </p:grpSpPr>
        <p:sp>
          <p:nvSpPr>
            <p:cNvPr id="5" name="Rectangle 4">
              <a:extLst>
                <a:ext uri="{FF2B5EF4-FFF2-40B4-BE49-F238E27FC236}">
                  <a16:creationId xmlns:a16="http://schemas.microsoft.com/office/drawing/2014/main" id="{6AC1DEAB-E72C-13F7-B6BC-390EEA9439EE}"/>
                </a:ext>
              </a:extLst>
            </p:cNvPr>
            <p:cNvSpPr/>
            <p:nvPr/>
          </p:nvSpPr>
          <p:spPr>
            <a:xfrm>
              <a:off x="3621871" y="3491766"/>
              <a:ext cx="1978390" cy="302078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RESPECTER</a:t>
              </a:r>
            </a:p>
            <a:p>
              <a:pPr algn="ctr"/>
              <a:r>
                <a:rPr lang="fr-FR" dirty="0"/>
                <a:t>LE PROTOCOLE</a:t>
              </a:r>
            </a:p>
            <a:p>
              <a:pPr algn="ctr"/>
              <a:endParaRPr lang="fr-FR" dirty="0"/>
            </a:p>
            <a:p>
              <a:pPr algn="ctr"/>
              <a:r>
                <a:rPr lang="fr-FR" dirty="0"/>
                <a:t>(profondeur et durée des paliers obligatoires) </a:t>
              </a:r>
            </a:p>
          </p:txBody>
        </p:sp>
        <p:sp>
          <p:nvSpPr>
            <p:cNvPr id="11" name="Ellipse 10">
              <a:extLst>
                <a:ext uri="{FF2B5EF4-FFF2-40B4-BE49-F238E27FC236}">
                  <a16:creationId xmlns:a16="http://schemas.microsoft.com/office/drawing/2014/main" id="{DFD07F3C-C53B-C352-8F51-1C8D80BC6BC2}"/>
                </a:ext>
              </a:extLst>
            </p:cNvPr>
            <p:cNvSpPr/>
            <p:nvPr/>
          </p:nvSpPr>
          <p:spPr>
            <a:xfrm>
              <a:off x="4218355" y="3080834"/>
              <a:ext cx="810845" cy="772709"/>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rgbClr val="00B0F0"/>
                  </a:solidFill>
                </a:rPr>
                <a:t>1</a:t>
              </a:r>
            </a:p>
          </p:txBody>
        </p:sp>
      </p:grpSp>
      <p:grpSp>
        <p:nvGrpSpPr>
          <p:cNvPr id="16" name="Groupe 15">
            <a:extLst>
              <a:ext uri="{FF2B5EF4-FFF2-40B4-BE49-F238E27FC236}">
                <a16:creationId xmlns:a16="http://schemas.microsoft.com/office/drawing/2014/main" id="{DDCFAE61-8FBB-371E-BB68-86BD6296A33B}"/>
              </a:ext>
            </a:extLst>
          </p:cNvPr>
          <p:cNvGrpSpPr/>
          <p:nvPr/>
        </p:nvGrpSpPr>
        <p:grpSpPr>
          <a:xfrm>
            <a:off x="5672718" y="3105411"/>
            <a:ext cx="1978390" cy="3407141"/>
            <a:chOff x="5672718" y="3105411"/>
            <a:chExt cx="1978390" cy="3407141"/>
          </a:xfrm>
        </p:grpSpPr>
        <p:sp>
          <p:nvSpPr>
            <p:cNvPr id="6" name="Rectangle 5">
              <a:extLst>
                <a:ext uri="{FF2B5EF4-FFF2-40B4-BE49-F238E27FC236}">
                  <a16:creationId xmlns:a16="http://schemas.microsoft.com/office/drawing/2014/main" id="{1DF5652C-0AB6-431B-3DCE-FC6603A1029D}"/>
                </a:ext>
              </a:extLst>
            </p:cNvPr>
            <p:cNvSpPr/>
            <p:nvPr/>
          </p:nvSpPr>
          <p:spPr>
            <a:xfrm>
              <a:off x="5672718" y="3491766"/>
              <a:ext cx="1978390" cy="302078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PRENDRE EN COMPTE LES FACTEURS INDIVIDUELS</a:t>
              </a:r>
            </a:p>
            <a:p>
              <a:pPr algn="ctr"/>
              <a:r>
                <a:rPr lang="fr-FR" dirty="0"/>
                <a:t>DE RISQUE</a:t>
              </a:r>
            </a:p>
          </p:txBody>
        </p:sp>
        <p:sp>
          <p:nvSpPr>
            <p:cNvPr id="12" name="Ellipse 11">
              <a:extLst>
                <a:ext uri="{FF2B5EF4-FFF2-40B4-BE49-F238E27FC236}">
                  <a16:creationId xmlns:a16="http://schemas.microsoft.com/office/drawing/2014/main" id="{9C36EE5D-416B-92C3-FD7D-FA81C651CF70}"/>
                </a:ext>
              </a:extLst>
            </p:cNvPr>
            <p:cNvSpPr/>
            <p:nvPr/>
          </p:nvSpPr>
          <p:spPr>
            <a:xfrm>
              <a:off x="6256490" y="3105411"/>
              <a:ext cx="810845" cy="772709"/>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rgbClr val="00B0F0"/>
                  </a:solidFill>
                </a:rPr>
                <a:t>2</a:t>
              </a:r>
            </a:p>
          </p:txBody>
        </p:sp>
      </p:grpSp>
      <p:grpSp>
        <p:nvGrpSpPr>
          <p:cNvPr id="17" name="Groupe 16">
            <a:extLst>
              <a:ext uri="{FF2B5EF4-FFF2-40B4-BE49-F238E27FC236}">
                <a16:creationId xmlns:a16="http://schemas.microsoft.com/office/drawing/2014/main" id="{17257F5F-ED21-A747-20B3-AC346941E9CE}"/>
              </a:ext>
            </a:extLst>
          </p:cNvPr>
          <p:cNvGrpSpPr/>
          <p:nvPr/>
        </p:nvGrpSpPr>
        <p:grpSpPr>
          <a:xfrm>
            <a:off x="7775848" y="3105411"/>
            <a:ext cx="1978390" cy="3407141"/>
            <a:chOff x="7775848" y="3105411"/>
            <a:chExt cx="1978390" cy="3407141"/>
          </a:xfrm>
        </p:grpSpPr>
        <p:sp>
          <p:nvSpPr>
            <p:cNvPr id="8" name="Rectangle 7">
              <a:extLst>
                <a:ext uri="{FF2B5EF4-FFF2-40B4-BE49-F238E27FC236}">
                  <a16:creationId xmlns:a16="http://schemas.microsoft.com/office/drawing/2014/main" id="{5A71DEAE-6532-E4A4-694E-1CBFBC94ECAD}"/>
                </a:ext>
              </a:extLst>
            </p:cNvPr>
            <p:cNvSpPr/>
            <p:nvPr/>
          </p:nvSpPr>
          <p:spPr>
            <a:xfrm>
              <a:off x="7775848" y="3491766"/>
              <a:ext cx="1978390" cy="302078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ÉVITER LES PROFILS À RISQUE</a:t>
              </a:r>
            </a:p>
          </p:txBody>
        </p:sp>
        <p:sp>
          <p:nvSpPr>
            <p:cNvPr id="13" name="Ellipse 12">
              <a:extLst>
                <a:ext uri="{FF2B5EF4-FFF2-40B4-BE49-F238E27FC236}">
                  <a16:creationId xmlns:a16="http://schemas.microsoft.com/office/drawing/2014/main" id="{75B9B2B9-21FA-CDE2-3F4D-8CF7DA45DFF9}"/>
                </a:ext>
              </a:extLst>
            </p:cNvPr>
            <p:cNvSpPr/>
            <p:nvPr/>
          </p:nvSpPr>
          <p:spPr>
            <a:xfrm>
              <a:off x="8430201" y="3105411"/>
              <a:ext cx="810845" cy="772709"/>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rgbClr val="00B0F0"/>
                  </a:solidFill>
                </a:rPr>
                <a:t>3</a:t>
              </a:r>
            </a:p>
          </p:txBody>
        </p:sp>
      </p:grpSp>
      <p:grpSp>
        <p:nvGrpSpPr>
          <p:cNvPr id="18" name="Groupe 17">
            <a:extLst>
              <a:ext uri="{FF2B5EF4-FFF2-40B4-BE49-F238E27FC236}">
                <a16:creationId xmlns:a16="http://schemas.microsoft.com/office/drawing/2014/main" id="{11EAAF14-F90F-8C52-2DA2-075BDEFF978E}"/>
              </a:ext>
            </a:extLst>
          </p:cNvPr>
          <p:cNvGrpSpPr/>
          <p:nvPr/>
        </p:nvGrpSpPr>
        <p:grpSpPr>
          <a:xfrm>
            <a:off x="9899152" y="3080833"/>
            <a:ext cx="1978390" cy="3431719"/>
            <a:chOff x="9899152" y="3080833"/>
            <a:chExt cx="1978390" cy="3431719"/>
          </a:xfrm>
        </p:grpSpPr>
        <p:sp>
          <p:nvSpPr>
            <p:cNvPr id="9" name="Rectangle 8">
              <a:extLst>
                <a:ext uri="{FF2B5EF4-FFF2-40B4-BE49-F238E27FC236}">
                  <a16:creationId xmlns:a16="http://schemas.microsoft.com/office/drawing/2014/main" id="{33D9B7F5-E41A-16DE-CA21-15F945B3EB10}"/>
                </a:ext>
              </a:extLst>
            </p:cNvPr>
            <p:cNvSpPr/>
            <p:nvPr/>
          </p:nvSpPr>
          <p:spPr>
            <a:xfrm>
              <a:off x="9899152" y="3491766"/>
              <a:ext cx="1978390" cy="302078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ÉVITER LES COMPORTEMENTS À RISQUE</a:t>
              </a:r>
            </a:p>
          </p:txBody>
        </p:sp>
        <p:sp>
          <p:nvSpPr>
            <p:cNvPr id="14" name="Ellipse 13">
              <a:extLst>
                <a:ext uri="{FF2B5EF4-FFF2-40B4-BE49-F238E27FC236}">
                  <a16:creationId xmlns:a16="http://schemas.microsoft.com/office/drawing/2014/main" id="{EDFDA2F9-9025-D748-3A52-DD8F3A434F8D}"/>
                </a:ext>
              </a:extLst>
            </p:cNvPr>
            <p:cNvSpPr/>
            <p:nvPr/>
          </p:nvSpPr>
          <p:spPr>
            <a:xfrm>
              <a:off x="10482924" y="3080833"/>
              <a:ext cx="810845" cy="772709"/>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rgbClr val="00B0F0"/>
                  </a:solidFill>
                </a:rPr>
                <a:t>4</a:t>
              </a:r>
            </a:p>
          </p:txBody>
        </p:sp>
      </p:grpSp>
      <p:sp>
        <p:nvSpPr>
          <p:cNvPr id="19" name="Ellipse 18">
            <a:extLst>
              <a:ext uri="{FF2B5EF4-FFF2-40B4-BE49-F238E27FC236}">
                <a16:creationId xmlns:a16="http://schemas.microsoft.com/office/drawing/2014/main" id="{6B8DF324-A1AB-61D5-A234-77FFAA9A813D}"/>
              </a:ext>
            </a:extLst>
          </p:cNvPr>
          <p:cNvSpPr/>
          <p:nvPr/>
        </p:nvSpPr>
        <p:spPr>
          <a:xfrm>
            <a:off x="11661169" y="6582228"/>
            <a:ext cx="690487" cy="5515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E2BDBC6-F03B-DC49-AA1F-0563E27370B8}" type="slidenum">
              <a:rPr lang="fr-FR" smtClean="0"/>
              <a:pPr algn="ctr"/>
              <a:t>2</a:t>
            </a:fld>
            <a:endParaRPr lang="fr-FR" dirty="0"/>
          </a:p>
          <a:p>
            <a:pPr algn="ctr"/>
            <a:endParaRPr lang="fr-FR" dirty="0"/>
          </a:p>
        </p:txBody>
      </p:sp>
      <p:sp>
        <p:nvSpPr>
          <p:cNvPr id="36" name="Rectangle 35">
            <a:extLst>
              <a:ext uri="{FF2B5EF4-FFF2-40B4-BE49-F238E27FC236}">
                <a16:creationId xmlns:a16="http://schemas.microsoft.com/office/drawing/2014/main" id="{181A776E-D796-E55C-0182-70324F846B8D}"/>
              </a:ext>
            </a:extLst>
          </p:cNvPr>
          <p:cNvSpPr/>
          <p:nvPr/>
        </p:nvSpPr>
        <p:spPr>
          <a:xfrm>
            <a:off x="9356003" y="173992"/>
            <a:ext cx="2451312" cy="738664"/>
          </a:xfrm>
          <a:prstGeom prst="rect">
            <a:avLst/>
          </a:prstGeom>
        </p:spPr>
        <p:txBody>
          <a:bodyPr wrap="non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ENSEIGNER LES PROCÉDURES</a:t>
            </a:r>
          </a:p>
          <a:p>
            <a:r>
              <a:rPr lang="fr-FR" sz="1400" b="1" dirty="0">
                <a:solidFill>
                  <a:schemeClr val="bg2">
                    <a:lumMod val="50000"/>
                  </a:schemeClr>
                </a:solidFill>
                <a:latin typeface="Arial Narrow" panose="020B0604020202020204" pitchFamily="34" charset="0"/>
                <a:cs typeface="Arial Narrow" panose="020B0604020202020204" pitchFamily="34" charset="0"/>
              </a:rPr>
              <a:t>DE DÉSATURATION :</a:t>
            </a:r>
          </a:p>
          <a:p>
            <a:r>
              <a:rPr lang="fr-FR" sz="1400" b="1" dirty="0">
                <a:solidFill>
                  <a:schemeClr val="bg2">
                    <a:lumMod val="50000"/>
                  </a:schemeClr>
                </a:solidFill>
                <a:latin typeface="Arial Narrow" panose="020B0604020202020204" pitchFamily="34" charset="0"/>
                <a:cs typeface="Arial Narrow" panose="020B0604020202020204" pitchFamily="34" charset="0"/>
              </a:rPr>
              <a:t>PROPOSITION DE PLAN</a:t>
            </a:r>
          </a:p>
        </p:txBody>
      </p:sp>
      <p:sp>
        <p:nvSpPr>
          <p:cNvPr id="40" name="Rectangle 39">
            <a:extLst>
              <a:ext uri="{FF2B5EF4-FFF2-40B4-BE49-F238E27FC236}">
                <a16:creationId xmlns:a16="http://schemas.microsoft.com/office/drawing/2014/main" id="{4F463284-34E3-2C92-9DAA-7D7964AABB9D}"/>
              </a:ext>
            </a:extLst>
          </p:cNvPr>
          <p:cNvSpPr/>
          <p:nvPr/>
        </p:nvSpPr>
        <p:spPr>
          <a:xfrm>
            <a:off x="5035441" y="173992"/>
            <a:ext cx="1300805" cy="738664"/>
          </a:xfrm>
          <a:prstGeom prst="rect">
            <a:avLst/>
          </a:prstGeom>
        </p:spPr>
        <p:txBody>
          <a:bodyPr wrap="none">
            <a:spAutoFit/>
          </a:bodyPr>
          <a:lstStyle/>
          <a:p>
            <a:r>
              <a:rPr lang="fr-FR" sz="1400" b="1" dirty="0">
                <a:latin typeface="Arial Narrow" panose="020B0604020202020204" pitchFamily="34" charset="0"/>
                <a:cs typeface="Arial Narrow" panose="020B0604020202020204" pitchFamily="34" charset="0"/>
              </a:rPr>
              <a:t>RAPPELS :</a:t>
            </a:r>
          </a:p>
          <a:p>
            <a:r>
              <a:rPr lang="fr-FR" sz="1400" b="1" dirty="0">
                <a:latin typeface="Arial Narrow" panose="020B0604020202020204" pitchFamily="34" charset="0"/>
                <a:cs typeface="Arial Narrow" panose="020B0604020202020204" pitchFamily="34" charset="0"/>
              </a:rPr>
              <a:t>PRÉVENTION</a:t>
            </a:r>
          </a:p>
          <a:p>
            <a:r>
              <a:rPr lang="fr-FR" sz="1400" b="1" dirty="0">
                <a:solidFill>
                  <a:schemeClr val="bg2">
                    <a:lumMod val="50000"/>
                  </a:schemeClr>
                </a:solidFill>
                <a:latin typeface="Arial Narrow" panose="020B0604020202020204" pitchFamily="34" charset="0"/>
                <a:cs typeface="Arial Narrow" panose="020B0604020202020204" pitchFamily="34" charset="0"/>
              </a:rPr>
              <a:t>MODÉLISATION</a:t>
            </a:r>
          </a:p>
        </p:txBody>
      </p:sp>
      <p:sp>
        <p:nvSpPr>
          <p:cNvPr id="41" name="Rectangle 40">
            <a:extLst>
              <a:ext uri="{FF2B5EF4-FFF2-40B4-BE49-F238E27FC236}">
                <a16:creationId xmlns:a16="http://schemas.microsoft.com/office/drawing/2014/main" id="{C8F68E03-3C59-8985-2FEC-B3843CC4EFFB}"/>
              </a:ext>
            </a:extLst>
          </p:cNvPr>
          <p:cNvSpPr/>
          <p:nvPr/>
        </p:nvSpPr>
        <p:spPr>
          <a:xfrm>
            <a:off x="2837881" y="173992"/>
            <a:ext cx="1534228" cy="307777"/>
          </a:xfrm>
          <a:prstGeom prst="rect">
            <a:avLst/>
          </a:prstGeom>
        </p:spPr>
        <p:txBody>
          <a:bodyPr wrap="squar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INTRODUCTION</a:t>
            </a:r>
            <a:endParaRPr lang="fr-FR" sz="1400" dirty="0">
              <a:solidFill>
                <a:schemeClr val="bg2">
                  <a:lumMod val="50000"/>
                </a:schemeClr>
              </a:solidFill>
            </a:endParaRPr>
          </a:p>
        </p:txBody>
      </p:sp>
      <p:sp>
        <p:nvSpPr>
          <p:cNvPr id="42" name="Rectangle 41">
            <a:extLst>
              <a:ext uri="{FF2B5EF4-FFF2-40B4-BE49-F238E27FC236}">
                <a16:creationId xmlns:a16="http://schemas.microsoft.com/office/drawing/2014/main" id="{B8575223-E459-8054-6357-13A1DF8AA275}"/>
              </a:ext>
            </a:extLst>
          </p:cNvPr>
          <p:cNvSpPr/>
          <p:nvPr/>
        </p:nvSpPr>
        <p:spPr>
          <a:xfrm>
            <a:off x="6999578" y="173992"/>
            <a:ext cx="1693092" cy="738664"/>
          </a:xfrm>
          <a:prstGeom prst="rect">
            <a:avLst/>
          </a:prstGeom>
        </p:spPr>
        <p:txBody>
          <a:bodyPr wrap="non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PROCÉDURES</a:t>
            </a:r>
          </a:p>
          <a:p>
            <a:r>
              <a:rPr lang="fr-FR" sz="1400" b="1" dirty="0">
                <a:solidFill>
                  <a:schemeClr val="bg2">
                    <a:lumMod val="50000"/>
                  </a:schemeClr>
                </a:solidFill>
                <a:latin typeface="Arial Narrow" panose="020B0604020202020204" pitchFamily="34" charset="0"/>
                <a:cs typeface="Arial Narrow" panose="020B0604020202020204" pitchFamily="34" charset="0"/>
              </a:rPr>
              <a:t>DE DÉSATURATION :</a:t>
            </a:r>
          </a:p>
          <a:p>
            <a:r>
              <a:rPr lang="fr-FR" sz="1400" b="1" dirty="0">
                <a:solidFill>
                  <a:schemeClr val="bg2">
                    <a:lumMod val="50000"/>
                  </a:schemeClr>
                </a:solidFill>
                <a:latin typeface="Arial Narrow" panose="020B0604020202020204" pitchFamily="34" charset="0"/>
                <a:cs typeface="Arial Narrow" panose="020B0604020202020204" pitchFamily="34" charset="0"/>
              </a:rPr>
              <a:t>QUESTIONS POSÉES</a:t>
            </a:r>
            <a:endParaRPr lang="fr-FR" sz="1400" dirty="0">
              <a:solidFill>
                <a:schemeClr val="bg2">
                  <a:lumMod val="50000"/>
                </a:schemeClr>
              </a:solidFill>
            </a:endParaRPr>
          </a:p>
        </p:txBody>
      </p:sp>
      <p:sp>
        <p:nvSpPr>
          <p:cNvPr id="43" name="Triangle 42">
            <a:extLst>
              <a:ext uri="{FF2B5EF4-FFF2-40B4-BE49-F238E27FC236}">
                <a16:creationId xmlns:a16="http://schemas.microsoft.com/office/drawing/2014/main" id="{17A86428-B705-7869-7BCB-44FD96D3DF8E}"/>
              </a:ext>
            </a:extLst>
          </p:cNvPr>
          <p:cNvSpPr/>
          <p:nvPr/>
        </p:nvSpPr>
        <p:spPr>
          <a:xfrm rot="10800000">
            <a:off x="5437776" y="73352"/>
            <a:ext cx="170526" cy="17260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ECD5A04F-79DA-7FD5-34B3-4FB3DEC025DE}"/>
              </a:ext>
            </a:extLst>
          </p:cNvPr>
          <p:cNvSpPr/>
          <p:nvPr/>
        </p:nvSpPr>
        <p:spPr>
          <a:xfrm>
            <a:off x="1205409" y="68928"/>
            <a:ext cx="1573764" cy="738664"/>
          </a:xfrm>
          <a:prstGeom prst="rect">
            <a:avLst/>
          </a:prstGeom>
        </p:spPr>
        <p:txBody>
          <a:bodyPr wrap="none">
            <a:spAutoFit/>
          </a:bodyPr>
          <a:lstStyle/>
          <a:p>
            <a:r>
              <a:rPr lang="fr-FR" sz="1400" dirty="0">
                <a:solidFill>
                  <a:schemeClr val="bg2">
                    <a:lumMod val="50000"/>
                  </a:schemeClr>
                </a:solidFill>
                <a:latin typeface="Arial Narrow" panose="020B0604020202020204" pitchFamily="34" charset="0"/>
                <a:cs typeface="Arial Narrow" panose="020B0604020202020204" pitchFamily="34" charset="0"/>
              </a:rPr>
              <a:t>ENSEIGNER</a:t>
            </a:r>
          </a:p>
          <a:p>
            <a:r>
              <a:rPr lang="fr-FR" sz="1400" dirty="0">
                <a:solidFill>
                  <a:schemeClr val="bg2">
                    <a:lumMod val="50000"/>
                  </a:schemeClr>
                </a:solidFill>
                <a:latin typeface="Arial Narrow" panose="020B0604020202020204" pitchFamily="34" charset="0"/>
                <a:cs typeface="Arial Narrow" panose="020B0604020202020204" pitchFamily="34" charset="0"/>
              </a:rPr>
              <a:t>LES PROCÉDURES</a:t>
            </a:r>
          </a:p>
          <a:p>
            <a:r>
              <a:rPr lang="fr-FR" sz="1400" dirty="0">
                <a:solidFill>
                  <a:schemeClr val="bg2">
                    <a:lumMod val="50000"/>
                  </a:schemeClr>
                </a:solidFill>
                <a:latin typeface="Arial Narrow" panose="020B0604020202020204" pitchFamily="34" charset="0"/>
                <a:cs typeface="Arial Narrow" panose="020B0604020202020204" pitchFamily="34" charset="0"/>
              </a:rPr>
              <a:t>DE DÉSATURATION</a:t>
            </a:r>
          </a:p>
        </p:txBody>
      </p:sp>
      <p:sp>
        <p:nvSpPr>
          <p:cNvPr id="3" name="ZoneTexte 2">
            <a:extLst>
              <a:ext uri="{FF2B5EF4-FFF2-40B4-BE49-F238E27FC236}">
                <a16:creationId xmlns:a16="http://schemas.microsoft.com/office/drawing/2014/main" id="{1CE4C372-CD52-030E-5066-A1F1F428C31E}"/>
              </a:ext>
            </a:extLst>
          </p:cNvPr>
          <p:cNvSpPr txBox="1"/>
          <p:nvPr/>
        </p:nvSpPr>
        <p:spPr>
          <a:xfrm>
            <a:off x="6089156" y="2735058"/>
            <a:ext cx="5134034" cy="369332"/>
          </a:xfrm>
          <a:prstGeom prst="rect">
            <a:avLst/>
          </a:prstGeom>
          <a:noFill/>
        </p:spPr>
        <p:txBody>
          <a:bodyPr wrap="none" rtlCol="0">
            <a:spAutoFit/>
          </a:bodyPr>
          <a:lstStyle/>
          <a:p>
            <a:r>
              <a:rPr lang="fr-FR" i="1" dirty="0"/>
              <a:t>Voir Plongée Plaisir 4 – 11</a:t>
            </a:r>
            <a:r>
              <a:rPr lang="fr-FR" i="1" baseline="30000" dirty="0"/>
              <a:t>e</a:t>
            </a:r>
            <a:r>
              <a:rPr lang="fr-FR" i="1" dirty="0"/>
              <a:t> édition – pages 307 à 313</a:t>
            </a:r>
          </a:p>
        </p:txBody>
      </p:sp>
    </p:spTree>
    <p:extLst>
      <p:ext uri="{BB962C8B-B14F-4D97-AF65-F5344CB8AC3E}">
        <p14:creationId xmlns:p14="http://schemas.microsoft.com/office/powerpoint/2010/main" val="40968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Ellipse 59">
            <a:extLst>
              <a:ext uri="{FF2B5EF4-FFF2-40B4-BE49-F238E27FC236}">
                <a16:creationId xmlns:a16="http://schemas.microsoft.com/office/drawing/2014/main" id="{5A766E52-0DCC-8C17-25F9-CF1E1EE2DE9F}"/>
              </a:ext>
            </a:extLst>
          </p:cNvPr>
          <p:cNvSpPr/>
          <p:nvPr/>
        </p:nvSpPr>
        <p:spPr>
          <a:xfrm>
            <a:off x="11661169" y="6582228"/>
            <a:ext cx="690487" cy="5515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E2BDBC6-F03B-DC49-AA1F-0563E27370B8}" type="slidenum">
              <a:rPr lang="fr-FR" smtClean="0"/>
              <a:pPr algn="ctr"/>
              <a:t>3</a:t>
            </a:fld>
            <a:endParaRPr lang="fr-FR" dirty="0"/>
          </a:p>
          <a:p>
            <a:pPr algn="ctr"/>
            <a:endParaRPr lang="fr-FR" dirty="0"/>
          </a:p>
        </p:txBody>
      </p:sp>
      <p:sp>
        <p:nvSpPr>
          <p:cNvPr id="2" name="ZoneTexte 1">
            <a:extLst>
              <a:ext uri="{FF2B5EF4-FFF2-40B4-BE49-F238E27FC236}">
                <a16:creationId xmlns:a16="http://schemas.microsoft.com/office/drawing/2014/main" id="{DBD9778E-4606-17EC-8128-6034040D8006}"/>
              </a:ext>
            </a:extLst>
          </p:cNvPr>
          <p:cNvSpPr txBox="1"/>
          <p:nvPr/>
        </p:nvSpPr>
        <p:spPr>
          <a:xfrm>
            <a:off x="635083" y="2411389"/>
            <a:ext cx="4774064" cy="2554545"/>
          </a:xfrm>
          <a:prstGeom prst="rect">
            <a:avLst/>
          </a:prstGeom>
          <a:noFill/>
        </p:spPr>
        <p:txBody>
          <a:bodyPr wrap="none" rtlCol="0">
            <a:spAutoFit/>
          </a:bodyPr>
          <a:lstStyle/>
          <a:p>
            <a:r>
              <a:rPr lang="fr-FR" sz="3200" b="1" dirty="0">
                <a:solidFill>
                  <a:schemeClr val="accent2"/>
                </a:solidFill>
                <a:latin typeface="Arial Narrow" panose="020B0604020202020204" pitchFamily="34" charset="0"/>
                <a:cs typeface="Arial Narrow" panose="020B0604020202020204" pitchFamily="34" charset="0"/>
              </a:rPr>
              <a:t>UNE PLONGÉE </a:t>
            </a:r>
            <a:r>
              <a:rPr lang="fr-FR" sz="3200" b="1" dirty="0">
                <a:latin typeface="Arial Narrow" panose="020B0604020202020204" pitchFamily="34" charset="0"/>
                <a:cs typeface="Arial Narrow" panose="020B0604020202020204" pitchFamily="34" charset="0"/>
              </a:rPr>
              <a:t>PAR JOUR</a:t>
            </a:r>
          </a:p>
          <a:p>
            <a:pPr marL="457200" indent="-457200">
              <a:buFont typeface="Wingdings" pitchFamily="2" charset="2"/>
              <a:buChar char="à"/>
            </a:pPr>
            <a:r>
              <a:rPr lang="fr-FR" sz="3200" b="1" dirty="0">
                <a:latin typeface="Arial Narrow" panose="020B0604020202020204" pitchFamily="34" charset="0"/>
                <a:cs typeface="Arial Narrow" panose="020B0604020202020204" pitchFamily="34" charset="0"/>
              </a:rPr>
              <a:t>PALIERS OBLIGATOIRES</a:t>
            </a:r>
          </a:p>
          <a:p>
            <a:endParaRPr lang="fr-FR" sz="3200" b="1" dirty="0">
              <a:latin typeface="Arial Narrow" panose="020B0604020202020204" pitchFamily="34" charset="0"/>
              <a:cs typeface="Arial Narrow" panose="020B0604020202020204" pitchFamily="34" charset="0"/>
            </a:endParaRPr>
          </a:p>
          <a:p>
            <a:r>
              <a:rPr lang="fr-FR" sz="3200" dirty="0">
                <a:latin typeface="Arial Narrow" panose="020B0604020202020204" pitchFamily="34" charset="0"/>
                <a:cs typeface="Arial Narrow" panose="020B0604020202020204" pitchFamily="34" charset="0"/>
              </a:rPr>
              <a:t>Niveau de saturation théorique</a:t>
            </a:r>
          </a:p>
          <a:p>
            <a:r>
              <a:rPr lang="fr-FR" sz="3200" dirty="0">
                <a:latin typeface="Arial Narrow" panose="020B0604020202020204" pitchFamily="34" charset="0"/>
                <a:cs typeface="Arial Narrow" panose="020B0604020202020204" pitchFamily="34" charset="0"/>
              </a:rPr>
              <a:t>(Niveau de bulles théorique)</a:t>
            </a:r>
          </a:p>
        </p:txBody>
      </p:sp>
      <p:grpSp>
        <p:nvGrpSpPr>
          <p:cNvPr id="27" name="Groupe 26">
            <a:extLst>
              <a:ext uri="{FF2B5EF4-FFF2-40B4-BE49-F238E27FC236}">
                <a16:creationId xmlns:a16="http://schemas.microsoft.com/office/drawing/2014/main" id="{F15AF405-73FF-6289-32B7-64D057A6BDFE}"/>
              </a:ext>
            </a:extLst>
          </p:cNvPr>
          <p:cNvGrpSpPr/>
          <p:nvPr/>
        </p:nvGrpSpPr>
        <p:grpSpPr>
          <a:xfrm>
            <a:off x="351744" y="1114012"/>
            <a:ext cx="6116089" cy="1297377"/>
            <a:chOff x="368073" y="1440592"/>
            <a:chExt cx="6116089" cy="1297377"/>
          </a:xfrm>
        </p:grpSpPr>
        <p:sp>
          <p:nvSpPr>
            <p:cNvPr id="7" name="ZoneTexte 6">
              <a:extLst>
                <a:ext uri="{FF2B5EF4-FFF2-40B4-BE49-F238E27FC236}">
                  <a16:creationId xmlns:a16="http://schemas.microsoft.com/office/drawing/2014/main" id="{EEAF725B-26E7-374D-A5A5-EE29BB2717D5}"/>
                </a:ext>
              </a:extLst>
            </p:cNvPr>
            <p:cNvSpPr txBox="1"/>
            <p:nvPr/>
          </p:nvSpPr>
          <p:spPr>
            <a:xfrm>
              <a:off x="368073" y="1440592"/>
              <a:ext cx="6116089" cy="769441"/>
            </a:xfrm>
            <a:prstGeom prst="rect">
              <a:avLst/>
            </a:prstGeom>
            <a:solidFill>
              <a:srgbClr val="FF9300"/>
            </a:solidFill>
          </p:spPr>
          <p:txBody>
            <a:bodyPr wrap="square" rtlCol="0">
              <a:spAutoFit/>
            </a:bodyPr>
            <a:lstStyle/>
            <a:p>
              <a:pPr algn="ctr"/>
              <a:r>
                <a:rPr lang="fr-FR" sz="4400" dirty="0">
                  <a:latin typeface="Arial Narrow" panose="020B0604020202020204" pitchFamily="34" charset="0"/>
                  <a:cs typeface="Arial Narrow" panose="020B0604020202020204" pitchFamily="34" charset="0"/>
                </a:rPr>
                <a:t>MODÉLISÉ</a:t>
              </a:r>
            </a:p>
          </p:txBody>
        </p:sp>
        <p:sp>
          <p:nvSpPr>
            <p:cNvPr id="20" name="Flèche vers le bas 19">
              <a:extLst>
                <a:ext uri="{FF2B5EF4-FFF2-40B4-BE49-F238E27FC236}">
                  <a16:creationId xmlns:a16="http://schemas.microsoft.com/office/drawing/2014/main" id="{77A78D4E-0B4D-B568-C4AE-0B88654E3521}"/>
                </a:ext>
              </a:extLst>
            </p:cNvPr>
            <p:cNvSpPr/>
            <p:nvPr/>
          </p:nvSpPr>
          <p:spPr>
            <a:xfrm>
              <a:off x="1050254" y="2210033"/>
              <a:ext cx="253399" cy="527936"/>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5" name="ZoneTexte 24">
            <a:extLst>
              <a:ext uri="{FF2B5EF4-FFF2-40B4-BE49-F238E27FC236}">
                <a16:creationId xmlns:a16="http://schemas.microsoft.com/office/drawing/2014/main" id="{91A32D0C-7882-ADEE-6A12-36EE29707DE1}"/>
              </a:ext>
            </a:extLst>
          </p:cNvPr>
          <p:cNvSpPr txBox="1"/>
          <p:nvPr/>
        </p:nvSpPr>
        <p:spPr>
          <a:xfrm>
            <a:off x="6913358" y="2163494"/>
            <a:ext cx="4475905" cy="4524315"/>
          </a:xfrm>
          <a:prstGeom prst="rect">
            <a:avLst/>
          </a:prstGeom>
          <a:noFill/>
        </p:spPr>
        <p:txBody>
          <a:bodyPr wrap="none" rtlCol="0">
            <a:spAutoFit/>
          </a:bodyPr>
          <a:lstStyle/>
          <a:p>
            <a:r>
              <a:rPr lang="fr-FR" sz="2400" dirty="0">
                <a:latin typeface="Arial Narrow" panose="020B0604020202020204" pitchFamily="34" charset="0"/>
                <a:cs typeface="Arial Narrow" panose="020B0604020202020204" pitchFamily="34" charset="0"/>
              </a:rPr>
              <a:t>Niveau de saturation réel</a:t>
            </a:r>
          </a:p>
          <a:p>
            <a:r>
              <a:rPr lang="fr-FR" sz="2400" dirty="0">
                <a:latin typeface="Arial Narrow" panose="020B0604020202020204" pitchFamily="34" charset="0"/>
                <a:cs typeface="Arial Narrow" panose="020B0604020202020204" pitchFamily="34" charset="0"/>
              </a:rPr>
              <a:t>Niveau de bulles réel</a:t>
            </a:r>
          </a:p>
          <a:p>
            <a:r>
              <a:rPr lang="fr-FR" sz="2400" dirty="0">
                <a:latin typeface="Arial Narrow" panose="020B0604020202020204" pitchFamily="34" charset="0"/>
                <a:cs typeface="Arial Narrow" panose="020B0604020202020204" pitchFamily="34" charset="0"/>
              </a:rPr>
              <a:t>2 plongées par jour (</a:t>
            </a:r>
            <a:r>
              <a:rPr lang="fr-FR" sz="2400" dirty="0">
                <a:solidFill>
                  <a:schemeClr val="accent2"/>
                </a:solidFill>
                <a:latin typeface="Arial Narrow" panose="020B0604020202020204" pitchFamily="34" charset="0"/>
                <a:cs typeface="Arial Narrow" panose="020B0604020202020204" pitchFamily="34" charset="0"/>
              </a:rPr>
              <a:t>partiellement</a:t>
            </a:r>
            <a:r>
              <a:rPr lang="fr-FR" sz="2400" dirty="0">
                <a:latin typeface="Arial Narrow" panose="020B0604020202020204" pitchFamily="34" charset="0"/>
                <a:cs typeface="Arial Narrow" panose="020B0604020202020204" pitchFamily="34" charset="0"/>
              </a:rPr>
              <a:t>)</a:t>
            </a:r>
          </a:p>
          <a:p>
            <a:r>
              <a:rPr lang="fr-FR" sz="2400" dirty="0">
                <a:latin typeface="Arial Narrow" panose="020B0604020202020204" pitchFamily="34" charset="0"/>
                <a:cs typeface="Arial Narrow" panose="020B0604020202020204" pitchFamily="34" charset="0"/>
              </a:rPr>
              <a:t>Paliers facultatifs</a:t>
            </a:r>
          </a:p>
          <a:p>
            <a:r>
              <a:rPr lang="fr-FR" sz="2400" dirty="0">
                <a:latin typeface="Arial Narrow" panose="020B0604020202020204" pitchFamily="34" charset="0"/>
                <a:cs typeface="Arial Narrow" panose="020B0604020202020204" pitchFamily="34" charset="0"/>
              </a:rPr>
              <a:t>Paliers profonds (invalidés à l’air)</a:t>
            </a:r>
          </a:p>
          <a:p>
            <a:r>
              <a:rPr lang="fr-FR" sz="2400" dirty="0">
                <a:latin typeface="Arial Narrow" panose="020B0604020202020204" pitchFamily="34" charset="0"/>
                <a:cs typeface="Arial Narrow" panose="020B0604020202020204" pitchFamily="34" charset="0"/>
              </a:rPr>
              <a:t>Procédures de rattrapage (1, 2, 3 min)</a:t>
            </a:r>
          </a:p>
          <a:p>
            <a:r>
              <a:rPr lang="fr-FR" sz="2400" dirty="0">
                <a:latin typeface="Arial Narrow" panose="020B0604020202020204" pitchFamily="34" charset="0"/>
                <a:cs typeface="Arial Narrow" panose="020B0604020202020204" pitchFamily="34" charset="0"/>
              </a:rPr>
              <a:t>Passage en mode « SOS »</a:t>
            </a:r>
          </a:p>
          <a:p>
            <a:r>
              <a:rPr lang="fr-FR" sz="2400" dirty="0">
                <a:latin typeface="Arial Narrow" panose="020B0604020202020204" pitchFamily="34" charset="0"/>
                <a:cs typeface="Arial Narrow" panose="020B0604020202020204" pitchFamily="34" charset="0"/>
              </a:rPr>
              <a:t>Remontée lente</a:t>
            </a:r>
          </a:p>
          <a:p>
            <a:r>
              <a:rPr lang="fr-FR" sz="2400" dirty="0">
                <a:latin typeface="Arial Narrow" panose="020B0604020202020204" pitchFamily="34" charset="0"/>
                <a:cs typeface="Arial Narrow" panose="020B0604020202020204" pitchFamily="34" charset="0"/>
              </a:rPr>
              <a:t>Remontée rapide</a:t>
            </a:r>
          </a:p>
          <a:p>
            <a:r>
              <a:rPr lang="fr-FR" sz="2400" dirty="0">
                <a:latin typeface="Arial Narrow" panose="020B0604020202020204" pitchFamily="34" charset="0"/>
                <a:cs typeface="Arial Narrow" panose="020B0604020202020204" pitchFamily="34" charset="0"/>
              </a:rPr>
              <a:t>Yo-yo</a:t>
            </a:r>
          </a:p>
          <a:p>
            <a:r>
              <a:rPr lang="fr-FR" sz="2400" dirty="0">
                <a:latin typeface="Arial Narrow" panose="020B0604020202020204" pitchFamily="34" charset="0"/>
                <a:cs typeface="Arial Narrow" panose="020B0604020202020204" pitchFamily="34" charset="0"/>
              </a:rPr>
              <a:t>Dents de scie</a:t>
            </a:r>
          </a:p>
          <a:p>
            <a:r>
              <a:rPr lang="fr-FR" sz="2400" dirty="0">
                <a:latin typeface="Arial Narrow" panose="020B0604020202020204" pitchFamily="34" charset="0"/>
                <a:cs typeface="Arial Narrow" panose="020B0604020202020204" pitchFamily="34" charset="0"/>
              </a:rPr>
              <a:t>etc. (facteurs individuels…)</a:t>
            </a:r>
          </a:p>
        </p:txBody>
      </p:sp>
      <p:grpSp>
        <p:nvGrpSpPr>
          <p:cNvPr id="32" name="Groupe 31">
            <a:extLst>
              <a:ext uri="{FF2B5EF4-FFF2-40B4-BE49-F238E27FC236}">
                <a16:creationId xmlns:a16="http://schemas.microsoft.com/office/drawing/2014/main" id="{B3D9F253-B9AC-74C6-48DD-9D2513893DDB}"/>
              </a:ext>
            </a:extLst>
          </p:cNvPr>
          <p:cNvGrpSpPr/>
          <p:nvPr/>
        </p:nvGrpSpPr>
        <p:grpSpPr>
          <a:xfrm>
            <a:off x="6711042" y="1114012"/>
            <a:ext cx="5096557" cy="5573797"/>
            <a:chOff x="6727371" y="1440592"/>
            <a:chExt cx="5096557" cy="5573797"/>
          </a:xfrm>
        </p:grpSpPr>
        <p:cxnSp>
          <p:nvCxnSpPr>
            <p:cNvPr id="23" name="Connecteur droit 22">
              <a:extLst>
                <a:ext uri="{FF2B5EF4-FFF2-40B4-BE49-F238E27FC236}">
                  <a16:creationId xmlns:a16="http://schemas.microsoft.com/office/drawing/2014/main" id="{97FE8984-6DDB-AC8F-8EA5-F5D34D90BFD8}"/>
                </a:ext>
              </a:extLst>
            </p:cNvPr>
            <p:cNvCxnSpPr>
              <a:cxnSpLocks/>
            </p:cNvCxnSpPr>
            <p:nvPr/>
          </p:nvCxnSpPr>
          <p:spPr>
            <a:xfrm>
              <a:off x="6727371" y="1440592"/>
              <a:ext cx="0" cy="5573797"/>
            </a:xfrm>
            <a:prstGeom prst="line">
              <a:avLst/>
            </a:prstGeom>
            <a:ln w="317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B13CA9C8-DB49-796B-F7CE-B28BD3A94C81}"/>
                </a:ext>
              </a:extLst>
            </p:cNvPr>
            <p:cNvSpPr txBox="1"/>
            <p:nvPr/>
          </p:nvSpPr>
          <p:spPr>
            <a:xfrm>
              <a:off x="6970568" y="1440592"/>
              <a:ext cx="4853360" cy="769441"/>
            </a:xfrm>
            <a:prstGeom prst="rect">
              <a:avLst/>
            </a:prstGeom>
            <a:solidFill>
              <a:schemeClr val="tx1"/>
            </a:solidFill>
          </p:spPr>
          <p:txBody>
            <a:bodyPr wrap="square" rtlCol="0">
              <a:spAutoFit/>
            </a:bodyPr>
            <a:lstStyle/>
            <a:p>
              <a:pPr algn="ctr"/>
              <a:r>
                <a:rPr lang="fr-FR" sz="4400" dirty="0">
                  <a:solidFill>
                    <a:schemeClr val="bg1"/>
                  </a:solidFill>
                  <a:latin typeface="Arial Narrow" panose="020B0604020202020204" pitchFamily="34" charset="0"/>
                  <a:cs typeface="Arial Narrow" panose="020B0604020202020204" pitchFamily="34" charset="0"/>
                </a:rPr>
                <a:t>NON MODÉLISÉ</a:t>
              </a:r>
            </a:p>
          </p:txBody>
        </p:sp>
        <p:sp>
          <p:nvSpPr>
            <p:cNvPr id="26" name="Flèche vers le bas 25">
              <a:extLst>
                <a:ext uri="{FF2B5EF4-FFF2-40B4-BE49-F238E27FC236}">
                  <a16:creationId xmlns:a16="http://schemas.microsoft.com/office/drawing/2014/main" id="{6966C232-02C2-4C2A-5F2A-EB38C182885F}"/>
                </a:ext>
              </a:extLst>
            </p:cNvPr>
            <p:cNvSpPr/>
            <p:nvPr/>
          </p:nvSpPr>
          <p:spPr>
            <a:xfrm>
              <a:off x="10482414" y="2210033"/>
              <a:ext cx="253399" cy="52793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Rectangle 43">
            <a:extLst>
              <a:ext uri="{FF2B5EF4-FFF2-40B4-BE49-F238E27FC236}">
                <a16:creationId xmlns:a16="http://schemas.microsoft.com/office/drawing/2014/main" id="{0CD7E481-FC1B-EA4B-3ABD-586541D21C37}"/>
              </a:ext>
            </a:extLst>
          </p:cNvPr>
          <p:cNvSpPr/>
          <p:nvPr/>
        </p:nvSpPr>
        <p:spPr>
          <a:xfrm>
            <a:off x="9356003" y="173992"/>
            <a:ext cx="2451312" cy="738664"/>
          </a:xfrm>
          <a:prstGeom prst="rect">
            <a:avLst/>
          </a:prstGeom>
        </p:spPr>
        <p:txBody>
          <a:bodyPr wrap="non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ENSEIGNER LES PROCÉDURES</a:t>
            </a:r>
          </a:p>
          <a:p>
            <a:r>
              <a:rPr lang="fr-FR" sz="1400" b="1" dirty="0">
                <a:solidFill>
                  <a:schemeClr val="bg2">
                    <a:lumMod val="50000"/>
                  </a:schemeClr>
                </a:solidFill>
                <a:latin typeface="Arial Narrow" panose="020B0604020202020204" pitchFamily="34" charset="0"/>
                <a:cs typeface="Arial Narrow" panose="020B0604020202020204" pitchFamily="34" charset="0"/>
              </a:rPr>
              <a:t>DE DÉSATURATION :</a:t>
            </a:r>
          </a:p>
          <a:p>
            <a:r>
              <a:rPr lang="fr-FR" sz="1400" b="1" dirty="0">
                <a:solidFill>
                  <a:schemeClr val="bg2">
                    <a:lumMod val="50000"/>
                  </a:schemeClr>
                </a:solidFill>
                <a:latin typeface="Arial Narrow" panose="020B0604020202020204" pitchFamily="34" charset="0"/>
                <a:cs typeface="Arial Narrow" panose="020B0604020202020204" pitchFamily="34" charset="0"/>
              </a:rPr>
              <a:t>PROPOSITION DE PLAN</a:t>
            </a:r>
          </a:p>
        </p:txBody>
      </p:sp>
      <p:sp>
        <p:nvSpPr>
          <p:cNvPr id="46" name="Rectangle 45">
            <a:extLst>
              <a:ext uri="{FF2B5EF4-FFF2-40B4-BE49-F238E27FC236}">
                <a16:creationId xmlns:a16="http://schemas.microsoft.com/office/drawing/2014/main" id="{CB8CD768-CB51-6BCC-7FD1-920DD3A79006}"/>
              </a:ext>
            </a:extLst>
          </p:cNvPr>
          <p:cNvSpPr/>
          <p:nvPr/>
        </p:nvSpPr>
        <p:spPr>
          <a:xfrm>
            <a:off x="5035441" y="173992"/>
            <a:ext cx="1300805" cy="738664"/>
          </a:xfrm>
          <a:prstGeom prst="rect">
            <a:avLst/>
          </a:prstGeom>
        </p:spPr>
        <p:txBody>
          <a:bodyPr wrap="none">
            <a:spAutoFit/>
          </a:bodyPr>
          <a:lstStyle/>
          <a:p>
            <a:r>
              <a:rPr lang="fr-FR" sz="1400" b="1" dirty="0">
                <a:latin typeface="Arial Narrow" panose="020B0604020202020204" pitchFamily="34" charset="0"/>
                <a:cs typeface="Arial Narrow" panose="020B0604020202020204" pitchFamily="34" charset="0"/>
              </a:rPr>
              <a:t>RAPPELS :</a:t>
            </a:r>
          </a:p>
          <a:p>
            <a:r>
              <a:rPr lang="fr-FR" sz="1400" b="1" dirty="0">
                <a:solidFill>
                  <a:schemeClr val="bg2">
                    <a:lumMod val="50000"/>
                  </a:schemeClr>
                </a:solidFill>
                <a:latin typeface="Arial Narrow" panose="020B0604020202020204" pitchFamily="34" charset="0"/>
                <a:cs typeface="Arial Narrow" panose="020B0604020202020204" pitchFamily="34" charset="0"/>
              </a:rPr>
              <a:t>PRÉVENTION</a:t>
            </a:r>
          </a:p>
          <a:p>
            <a:r>
              <a:rPr lang="fr-FR" sz="1400" b="1" dirty="0">
                <a:latin typeface="Arial Narrow" panose="020B0604020202020204" pitchFamily="34" charset="0"/>
                <a:cs typeface="Arial Narrow" panose="020B0604020202020204" pitchFamily="34" charset="0"/>
              </a:rPr>
              <a:t>MODÉLISATION</a:t>
            </a:r>
          </a:p>
        </p:txBody>
      </p:sp>
      <p:sp>
        <p:nvSpPr>
          <p:cNvPr id="54" name="Rectangle 53">
            <a:extLst>
              <a:ext uri="{FF2B5EF4-FFF2-40B4-BE49-F238E27FC236}">
                <a16:creationId xmlns:a16="http://schemas.microsoft.com/office/drawing/2014/main" id="{C7E41E93-9FF9-B2D6-EF36-3FBE039D39D2}"/>
              </a:ext>
            </a:extLst>
          </p:cNvPr>
          <p:cNvSpPr/>
          <p:nvPr/>
        </p:nvSpPr>
        <p:spPr>
          <a:xfrm>
            <a:off x="2837881" y="173992"/>
            <a:ext cx="1534228" cy="307777"/>
          </a:xfrm>
          <a:prstGeom prst="rect">
            <a:avLst/>
          </a:prstGeom>
        </p:spPr>
        <p:txBody>
          <a:bodyPr wrap="squar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INTRODUCTION</a:t>
            </a:r>
            <a:endParaRPr lang="fr-FR" sz="1400" dirty="0">
              <a:solidFill>
                <a:schemeClr val="bg2">
                  <a:lumMod val="50000"/>
                </a:schemeClr>
              </a:solidFill>
            </a:endParaRPr>
          </a:p>
        </p:txBody>
      </p:sp>
      <p:sp>
        <p:nvSpPr>
          <p:cNvPr id="57" name="Rectangle 56">
            <a:extLst>
              <a:ext uri="{FF2B5EF4-FFF2-40B4-BE49-F238E27FC236}">
                <a16:creationId xmlns:a16="http://schemas.microsoft.com/office/drawing/2014/main" id="{CD727057-7121-0189-BB2B-9102C0180D49}"/>
              </a:ext>
            </a:extLst>
          </p:cNvPr>
          <p:cNvSpPr/>
          <p:nvPr/>
        </p:nvSpPr>
        <p:spPr>
          <a:xfrm>
            <a:off x="6999578" y="173992"/>
            <a:ext cx="1693092" cy="738664"/>
          </a:xfrm>
          <a:prstGeom prst="rect">
            <a:avLst/>
          </a:prstGeom>
        </p:spPr>
        <p:txBody>
          <a:bodyPr wrap="non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PROCÉDURES</a:t>
            </a:r>
          </a:p>
          <a:p>
            <a:r>
              <a:rPr lang="fr-FR" sz="1400" b="1" dirty="0">
                <a:solidFill>
                  <a:schemeClr val="bg2">
                    <a:lumMod val="50000"/>
                  </a:schemeClr>
                </a:solidFill>
                <a:latin typeface="Arial Narrow" panose="020B0604020202020204" pitchFamily="34" charset="0"/>
                <a:cs typeface="Arial Narrow" panose="020B0604020202020204" pitchFamily="34" charset="0"/>
              </a:rPr>
              <a:t>DE DÉSATURATION :</a:t>
            </a:r>
          </a:p>
          <a:p>
            <a:r>
              <a:rPr lang="fr-FR" sz="1400" b="1" dirty="0">
                <a:solidFill>
                  <a:schemeClr val="bg2">
                    <a:lumMod val="50000"/>
                  </a:schemeClr>
                </a:solidFill>
                <a:latin typeface="Arial Narrow" panose="020B0604020202020204" pitchFamily="34" charset="0"/>
                <a:cs typeface="Arial Narrow" panose="020B0604020202020204" pitchFamily="34" charset="0"/>
              </a:rPr>
              <a:t>QUESTIONS POSÉES</a:t>
            </a:r>
            <a:endParaRPr lang="fr-FR" sz="1400" dirty="0">
              <a:solidFill>
                <a:schemeClr val="bg2">
                  <a:lumMod val="50000"/>
                </a:schemeClr>
              </a:solidFill>
            </a:endParaRPr>
          </a:p>
        </p:txBody>
      </p:sp>
      <p:sp>
        <p:nvSpPr>
          <p:cNvPr id="59" name="Triangle 58">
            <a:extLst>
              <a:ext uri="{FF2B5EF4-FFF2-40B4-BE49-F238E27FC236}">
                <a16:creationId xmlns:a16="http://schemas.microsoft.com/office/drawing/2014/main" id="{040204F8-B4B7-48C9-39CB-615D982E8BE8}"/>
              </a:ext>
            </a:extLst>
          </p:cNvPr>
          <p:cNvSpPr/>
          <p:nvPr/>
        </p:nvSpPr>
        <p:spPr>
          <a:xfrm rot="10800000">
            <a:off x="5437776" y="73352"/>
            <a:ext cx="170526" cy="17260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Rectangle 60">
            <a:extLst>
              <a:ext uri="{FF2B5EF4-FFF2-40B4-BE49-F238E27FC236}">
                <a16:creationId xmlns:a16="http://schemas.microsoft.com/office/drawing/2014/main" id="{0395B9DB-B6BC-8522-682B-17145501B506}"/>
              </a:ext>
            </a:extLst>
          </p:cNvPr>
          <p:cNvSpPr/>
          <p:nvPr/>
        </p:nvSpPr>
        <p:spPr>
          <a:xfrm>
            <a:off x="1205409" y="68928"/>
            <a:ext cx="1573764" cy="738664"/>
          </a:xfrm>
          <a:prstGeom prst="rect">
            <a:avLst/>
          </a:prstGeom>
        </p:spPr>
        <p:txBody>
          <a:bodyPr wrap="none">
            <a:spAutoFit/>
          </a:bodyPr>
          <a:lstStyle/>
          <a:p>
            <a:r>
              <a:rPr lang="fr-FR" sz="1400" dirty="0">
                <a:solidFill>
                  <a:schemeClr val="bg2">
                    <a:lumMod val="50000"/>
                  </a:schemeClr>
                </a:solidFill>
                <a:latin typeface="Arial Narrow" panose="020B0604020202020204" pitchFamily="34" charset="0"/>
                <a:cs typeface="Arial Narrow" panose="020B0604020202020204" pitchFamily="34" charset="0"/>
              </a:rPr>
              <a:t>ENSEIGNER</a:t>
            </a:r>
          </a:p>
          <a:p>
            <a:r>
              <a:rPr lang="fr-FR" sz="1400" dirty="0">
                <a:solidFill>
                  <a:schemeClr val="bg2">
                    <a:lumMod val="50000"/>
                  </a:schemeClr>
                </a:solidFill>
                <a:latin typeface="Arial Narrow" panose="020B0604020202020204" pitchFamily="34" charset="0"/>
                <a:cs typeface="Arial Narrow" panose="020B0604020202020204" pitchFamily="34" charset="0"/>
              </a:rPr>
              <a:t>LES PROCÉDURES</a:t>
            </a:r>
          </a:p>
          <a:p>
            <a:r>
              <a:rPr lang="fr-FR" sz="1400" dirty="0">
                <a:solidFill>
                  <a:schemeClr val="bg2">
                    <a:lumMod val="50000"/>
                  </a:schemeClr>
                </a:solidFill>
                <a:latin typeface="Arial Narrow" panose="020B0604020202020204" pitchFamily="34" charset="0"/>
                <a:cs typeface="Arial Narrow" panose="020B0604020202020204" pitchFamily="34" charset="0"/>
              </a:rPr>
              <a:t>DE DÉSATURATION</a:t>
            </a:r>
          </a:p>
        </p:txBody>
      </p:sp>
      <p:sp>
        <p:nvSpPr>
          <p:cNvPr id="3" name="ZoneTexte 2">
            <a:extLst>
              <a:ext uri="{FF2B5EF4-FFF2-40B4-BE49-F238E27FC236}">
                <a16:creationId xmlns:a16="http://schemas.microsoft.com/office/drawing/2014/main" id="{059409A1-BF6F-FA8E-21E9-7AB0989E33AF}"/>
              </a:ext>
            </a:extLst>
          </p:cNvPr>
          <p:cNvSpPr txBox="1"/>
          <p:nvPr/>
        </p:nvSpPr>
        <p:spPr>
          <a:xfrm>
            <a:off x="9986801" y="5149766"/>
            <a:ext cx="2147960" cy="923330"/>
          </a:xfrm>
          <a:prstGeom prst="rect">
            <a:avLst/>
          </a:prstGeom>
          <a:noFill/>
        </p:spPr>
        <p:txBody>
          <a:bodyPr wrap="none" rtlCol="0">
            <a:spAutoFit/>
          </a:bodyPr>
          <a:lstStyle/>
          <a:p>
            <a:r>
              <a:rPr lang="fr-FR" dirty="0">
                <a:solidFill>
                  <a:schemeClr val="bg2">
                    <a:lumMod val="75000"/>
                  </a:schemeClr>
                </a:solidFill>
              </a:rPr>
              <a:t>Voir Plongée Plaisir 4</a:t>
            </a:r>
          </a:p>
          <a:p>
            <a:r>
              <a:rPr lang="fr-FR" dirty="0">
                <a:solidFill>
                  <a:schemeClr val="bg2">
                    <a:lumMod val="75000"/>
                  </a:schemeClr>
                </a:solidFill>
              </a:rPr>
              <a:t>11</a:t>
            </a:r>
            <a:r>
              <a:rPr lang="fr-FR" baseline="30000" dirty="0">
                <a:solidFill>
                  <a:schemeClr val="bg2">
                    <a:lumMod val="75000"/>
                  </a:schemeClr>
                </a:solidFill>
              </a:rPr>
              <a:t>e</a:t>
            </a:r>
            <a:r>
              <a:rPr lang="fr-FR" dirty="0">
                <a:solidFill>
                  <a:schemeClr val="bg2">
                    <a:lumMod val="75000"/>
                  </a:schemeClr>
                </a:solidFill>
              </a:rPr>
              <a:t> édition</a:t>
            </a:r>
          </a:p>
          <a:p>
            <a:r>
              <a:rPr lang="fr-FR" dirty="0">
                <a:solidFill>
                  <a:schemeClr val="bg2">
                    <a:lumMod val="75000"/>
                  </a:schemeClr>
                </a:solidFill>
              </a:rPr>
              <a:t>pages 241 à 264</a:t>
            </a:r>
          </a:p>
        </p:txBody>
      </p:sp>
    </p:spTree>
    <p:extLst>
      <p:ext uri="{BB962C8B-B14F-4D97-AF65-F5344CB8AC3E}">
        <p14:creationId xmlns:p14="http://schemas.microsoft.com/office/powerpoint/2010/main" val="37376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xEl>
                                              <p:pRg st="10" end="1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Ellipse 57">
            <a:extLst>
              <a:ext uri="{FF2B5EF4-FFF2-40B4-BE49-F238E27FC236}">
                <a16:creationId xmlns:a16="http://schemas.microsoft.com/office/drawing/2014/main" id="{FAD4C1D3-2500-194A-B3D6-D9611791A1C0}"/>
              </a:ext>
            </a:extLst>
          </p:cNvPr>
          <p:cNvSpPr/>
          <p:nvPr/>
        </p:nvSpPr>
        <p:spPr>
          <a:xfrm>
            <a:off x="11661169" y="6582228"/>
            <a:ext cx="690487" cy="5515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E2BDBC6-F03B-DC49-AA1F-0563E27370B8}" type="slidenum">
              <a:rPr lang="fr-FR" smtClean="0"/>
              <a:pPr algn="ctr"/>
              <a:t>4</a:t>
            </a:fld>
            <a:endParaRPr lang="fr-FR" dirty="0"/>
          </a:p>
          <a:p>
            <a:pPr algn="ctr"/>
            <a:endParaRPr lang="fr-FR" dirty="0"/>
          </a:p>
        </p:txBody>
      </p:sp>
      <p:sp>
        <p:nvSpPr>
          <p:cNvPr id="24" name="ZoneTexte 23">
            <a:extLst>
              <a:ext uri="{FF2B5EF4-FFF2-40B4-BE49-F238E27FC236}">
                <a16:creationId xmlns:a16="http://schemas.microsoft.com/office/drawing/2014/main" id="{F5D027BF-C5CE-5B40-A91E-DC59C426E9D7}"/>
              </a:ext>
            </a:extLst>
          </p:cNvPr>
          <p:cNvSpPr txBox="1"/>
          <p:nvPr/>
        </p:nvSpPr>
        <p:spPr>
          <a:xfrm>
            <a:off x="113690" y="1051088"/>
            <a:ext cx="11917889" cy="646331"/>
          </a:xfrm>
          <a:prstGeom prst="rect">
            <a:avLst/>
          </a:prstGeom>
          <a:noFill/>
        </p:spPr>
        <p:txBody>
          <a:bodyPr wrap="square" rtlCol="0">
            <a:spAutoFit/>
          </a:bodyPr>
          <a:lstStyle/>
          <a:p>
            <a:pPr>
              <a:spcAft>
                <a:spcPts val="600"/>
              </a:spcAft>
            </a:pPr>
            <a:r>
              <a:rPr lang="fr-FR" sz="3600" b="1" dirty="0">
                <a:solidFill>
                  <a:schemeClr val="tx1">
                    <a:lumMod val="50000"/>
                    <a:lumOff val="50000"/>
                  </a:schemeClr>
                </a:solidFill>
                <a:latin typeface="Arial Narrow" panose="020B0604020202020204" pitchFamily="34" charset="0"/>
                <a:cs typeface="Arial Narrow" panose="020B0604020202020204" pitchFamily="34" charset="0"/>
              </a:rPr>
              <a:t>PLONGÉE SUCCESSIVE : ABSENCE DE MODÉLISATION</a:t>
            </a:r>
          </a:p>
        </p:txBody>
      </p:sp>
      <p:sp>
        <p:nvSpPr>
          <p:cNvPr id="2" name="ZoneTexte 1">
            <a:extLst>
              <a:ext uri="{FF2B5EF4-FFF2-40B4-BE49-F238E27FC236}">
                <a16:creationId xmlns:a16="http://schemas.microsoft.com/office/drawing/2014/main" id="{56C1DE7B-8D21-724D-AE09-F11281BD27C5}"/>
              </a:ext>
            </a:extLst>
          </p:cNvPr>
          <p:cNvSpPr txBox="1"/>
          <p:nvPr/>
        </p:nvSpPr>
        <p:spPr>
          <a:xfrm>
            <a:off x="2233164" y="1877666"/>
            <a:ext cx="5708569" cy="4524315"/>
          </a:xfrm>
          <a:prstGeom prst="rect">
            <a:avLst/>
          </a:prstGeom>
          <a:noFill/>
        </p:spPr>
        <p:txBody>
          <a:bodyPr wrap="square" rtlCol="0">
            <a:spAutoFit/>
          </a:bodyPr>
          <a:lstStyle/>
          <a:p>
            <a:r>
              <a:rPr lang="fr-FR" sz="2400" i="1" dirty="0">
                <a:latin typeface="Arial Narrow" panose="020B0604020202020204" pitchFamily="34" charset="0"/>
                <a:cs typeface="Arial Narrow" panose="020B0604020202020204" pitchFamily="34" charset="0"/>
              </a:rPr>
              <a:t>Aucun algorithme unique et universellement accepté n'a été produit pour calculer une plongée successive.</a:t>
            </a:r>
          </a:p>
          <a:p>
            <a:endParaRPr lang="fr-FR" sz="2400" i="1" dirty="0">
              <a:latin typeface="Arial Narrow" panose="020B0604020202020204" pitchFamily="34" charset="0"/>
              <a:cs typeface="Arial Narrow" panose="020B0604020202020204" pitchFamily="34" charset="0"/>
            </a:endParaRPr>
          </a:p>
          <a:p>
            <a:r>
              <a:rPr lang="fr-FR" sz="2400" i="1" dirty="0">
                <a:latin typeface="Arial Narrow" panose="020B0604020202020204" pitchFamily="34" charset="0"/>
                <a:cs typeface="Arial Narrow" panose="020B0604020202020204" pitchFamily="34" charset="0"/>
              </a:rPr>
              <a:t>La plupart des techniques disponibles, y compris dans les ordinateurs de plongée, utilisent la charge de gaz de la plongée précédente (…) et ne tiennent que peu ou pas compte de la création de nouveaux micronoyaux, eux-mêmes générateurs de bulles.</a:t>
            </a:r>
          </a:p>
          <a:p>
            <a:endParaRPr lang="fr-FR" sz="2400" dirty="0">
              <a:latin typeface="Arial Narrow" panose="020B0604020202020204" pitchFamily="34" charset="0"/>
              <a:cs typeface="Arial Narrow" panose="020B0604020202020204" pitchFamily="34" charset="0"/>
            </a:endParaRPr>
          </a:p>
          <a:p>
            <a:r>
              <a:rPr lang="fr-FR" sz="2400" dirty="0">
                <a:solidFill>
                  <a:schemeClr val="bg2">
                    <a:lumMod val="50000"/>
                  </a:schemeClr>
                </a:solidFill>
                <a:latin typeface="Arial Narrow" panose="020B0604020202020204" pitchFamily="34" charset="0"/>
                <a:cs typeface="Arial Narrow" panose="020B0604020202020204" pitchFamily="34" charset="0"/>
              </a:rPr>
              <a:t>Traduction, pages 471-472</a:t>
            </a:r>
          </a:p>
        </p:txBody>
      </p:sp>
      <p:pic>
        <p:nvPicPr>
          <p:cNvPr id="2050" name="Picture 2" descr="Bennett and Elliotts' Physiology and Medicine of Diving">
            <a:extLst>
              <a:ext uri="{FF2B5EF4-FFF2-40B4-BE49-F238E27FC236}">
                <a16:creationId xmlns:a16="http://schemas.microsoft.com/office/drawing/2014/main" id="{C9E7369B-ACD2-884E-BE42-029A5031538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3690" y="1996912"/>
            <a:ext cx="1878374" cy="284602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descr="Une image contenant texte&#10;&#10;Description générée automatiquement">
            <a:extLst>
              <a:ext uri="{FF2B5EF4-FFF2-40B4-BE49-F238E27FC236}">
                <a16:creationId xmlns:a16="http://schemas.microsoft.com/office/drawing/2014/main" id="{F9B59DEB-B831-6CB3-0881-C1BBD497AA9D}"/>
              </a:ext>
            </a:extLst>
          </p:cNvPr>
          <p:cNvPicPr>
            <a:picLocks noChangeAspect="1"/>
          </p:cNvPicPr>
          <p:nvPr/>
        </p:nvPicPr>
        <p:blipFill>
          <a:blip r:embed="rId4"/>
          <a:stretch>
            <a:fillRect/>
          </a:stretch>
        </p:blipFill>
        <p:spPr>
          <a:xfrm>
            <a:off x="8854777" y="1996912"/>
            <a:ext cx="2890957" cy="4321981"/>
          </a:xfrm>
          <a:prstGeom prst="rect">
            <a:avLst/>
          </a:prstGeom>
        </p:spPr>
      </p:pic>
      <p:sp>
        <p:nvSpPr>
          <p:cNvPr id="5" name="Rectangle 4">
            <a:extLst>
              <a:ext uri="{FF2B5EF4-FFF2-40B4-BE49-F238E27FC236}">
                <a16:creationId xmlns:a16="http://schemas.microsoft.com/office/drawing/2014/main" id="{A6BF8713-AFAC-F8B3-5A9F-1BBA33C13B34}"/>
              </a:ext>
            </a:extLst>
          </p:cNvPr>
          <p:cNvSpPr/>
          <p:nvPr/>
        </p:nvSpPr>
        <p:spPr>
          <a:xfrm>
            <a:off x="9356003" y="173992"/>
            <a:ext cx="2451312" cy="738664"/>
          </a:xfrm>
          <a:prstGeom prst="rect">
            <a:avLst/>
          </a:prstGeom>
        </p:spPr>
        <p:txBody>
          <a:bodyPr wrap="non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ENSEIGNER LES PROCÉDURES</a:t>
            </a:r>
          </a:p>
          <a:p>
            <a:r>
              <a:rPr lang="fr-FR" sz="1400" b="1" dirty="0">
                <a:solidFill>
                  <a:schemeClr val="bg2">
                    <a:lumMod val="50000"/>
                  </a:schemeClr>
                </a:solidFill>
                <a:latin typeface="Arial Narrow" panose="020B0604020202020204" pitchFamily="34" charset="0"/>
                <a:cs typeface="Arial Narrow" panose="020B0604020202020204" pitchFamily="34" charset="0"/>
              </a:rPr>
              <a:t>DE DÉSATURATION :</a:t>
            </a:r>
          </a:p>
          <a:p>
            <a:r>
              <a:rPr lang="fr-FR" sz="1400" b="1" dirty="0">
                <a:solidFill>
                  <a:schemeClr val="bg2">
                    <a:lumMod val="50000"/>
                  </a:schemeClr>
                </a:solidFill>
                <a:latin typeface="Arial Narrow" panose="020B0604020202020204" pitchFamily="34" charset="0"/>
                <a:cs typeface="Arial Narrow" panose="020B0604020202020204" pitchFamily="34" charset="0"/>
              </a:rPr>
              <a:t>PROPOSITION DE PLAN</a:t>
            </a:r>
          </a:p>
        </p:txBody>
      </p:sp>
      <p:sp>
        <p:nvSpPr>
          <p:cNvPr id="6" name="Rectangle 5">
            <a:extLst>
              <a:ext uri="{FF2B5EF4-FFF2-40B4-BE49-F238E27FC236}">
                <a16:creationId xmlns:a16="http://schemas.microsoft.com/office/drawing/2014/main" id="{5A401540-BD54-5D99-0A40-7AD0541E0987}"/>
              </a:ext>
            </a:extLst>
          </p:cNvPr>
          <p:cNvSpPr/>
          <p:nvPr/>
        </p:nvSpPr>
        <p:spPr>
          <a:xfrm>
            <a:off x="5035441" y="173992"/>
            <a:ext cx="1300805" cy="738664"/>
          </a:xfrm>
          <a:prstGeom prst="rect">
            <a:avLst/>
          </a:prstGeom>
        </p:spPr>
        <p:txBody>
          <a:bodyPr wrap="non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RAPPELS :</a:t>
            </a:r>
          </a:p>
          <a:p>
            <a:r>
              <a:rPr lang="fr-FR" sz="1400" b="1" dirty="0">
                <a:solidFill>
                  <a:schemeClr val="bg2">
                    <a:lumMod val="50000"/>
                  </a:schemeClr>
                </a:solidFill>
                <a:latin typeface="Arial Narrow" panose="020B0604020202020204" pitchFamily="34" charset="0"/>
                <a:cs typeface="Arial Narrow" panose="020B0604020202020204" pitchFamily="34" charset="0"/>
              </a:rPr>
              <a:t>PRÉVENTION</a:t>
            </a:r>
          </a:p>
          <a:p>
            <a:r>
              <a:rPr lang="fr-FR" sz="1400" b="1" dirty="0">
                <a:solidFill>
                  <a:schemeClr val="bg2">
                    <a:lumMod val="50000"/>
                  </a:schemeClr>
                </a:solidFill>
                <a:latin typeface="Arial Narrow" panose="020B0604020202020204" pitchFamily="34" charset="0"/>
                <a:cs typeface="Arial Narrow" panose="020B0604020202020204" pitchFamily="34" charset="0"/>
              </a:rPr>
              <a:t>MODÉLISATION</a:t>
            </a:r>
          </a:p>
        </p:txBody>
      </p:sp>
      <p:sp>
        <p:nvSpPr>
          <p:cNvPr id="7" name="Rectangle 6">
            <a:extLst>
              <a:ext uri="{FF2B5EF4-FFF2-40B4-BE49-F238E27FC236}">
                <a16:creationId xmlns:a16="http://schemas.microsoft.com/office/drawing/2014/main" id="{196C6086-B100-E8B6-86A1-825BF9BE0214}"/>
              </a:ext>
            </a:extLst>
          </p:cNvPr>
          <p:cNvSpPr/>
          <p:nvPr/>
        </p:nvSpPr>
        <p:spPr>
          <a:xfrm>
            <a:off x="2837881" y="173992"/>
            <a:ext cx="1534228" cy="307777"/>
          </a:xfrm>
          <a:prstGeom prst="rect">
            <a:avLst/>
          </a:prstGeom>
        </p:spPr>
        <p:txBody>
          <a:bodyPr wrap="squar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INTRODUCTION</a:t>
            </a:r>
            <a:endParaRPr lang="fr-FR" sz="1400" dirty="0">
              <a:solidFill>
                <a:schemeClr val="bg2">
                  <a:lumMod val="50000"/>
                </a:schemeClr>
              </a:solidFill>
            </a:endParaRPr>
          </a:p>
        </p:txBody>
      </p:sp>
      <p:sp>
        <p:nvSpPr>
          <p:cNvPr id="8" name="Rectangle 7">
            <a:extLst>
              <a:ext uri="{FF2B5EF4-FFF2-40B4-BE49-F238E27FC236}">
                <a16:creationId xmlns:a16="http://schemas.microsoft.com/office/drawing/2014/main" id="{74843A13-D351-4D67-26F6-6A13A6C88421}"/>
              </a:ext>
            </a:extLst>
          </p:cNvPr>
          <p:cNvSpPr/>
          <p:nvPr/>
        </p:nvSpPr>
        <p:spPr>
          <a:xfrm>
            <a:off x="6999578" y="173992"/>
            <a:ext cx="1693092" cy="738664"/>
          </a:xfrm>
          <a:prstGeom prst="rect">
            <a:avLst/>
          </a:prstGeom>
        </p:spPr>
        <p:txBody>
          <a:bodyPr wrap="none">
            <a:spAutoFit/>
          </a:bodyPr>
          <a:lstStyle/>
          <a:p>
            <a:r>
              <a:rPr lang="fr-FR" sz="1400" b="1" dirty="0">
                <a:latin typeface="Arial Narrow" panose="020B0604020202020204" pitchFamily="34" charset="0"/>
                <a:cs typeface="Arial Narrow" panose="020B0604020202020204" pitchFamily="34" charset="0"/>
              </a:rPr>
              <a:t>PROCÉDURES</a:t>
            </a:r>
          </a:p>
          <a:p>
            <a:r>
              <a:rPr lang="fr-FR" sz="1400" b="1" dirty="0">
                <a:latin typeface="Arial Narrow" panose="020B0604020202020204" pitchFamily="34" charset="0"/>
                <a:cs typeface="Arial Narrow" panose="020B0604020202020204" pitchFamily="34" charset="0"/>
              </a:rPr>
              <a:t>DE DÉSATURATION :</a:t>
            </a:r>
          </a:p>
          <a:p>
            <a:r>
              <a:rPr lang="fr-FR" sz="1400" b="1" dirty="0">
                <a:latin typeface="Arial Narrow" panose="020B0604020202020204" pitchFamily="34" charset="0"/>
                <a:cs typeface="Arial Narrow" panose="020B0604020202020204" pitchFamily="34" charset="0"/>
              </a:rPr>
              <a:t>QUESTIONS POSÉES</a:t>
            </a:r>
            <a:endParaRPr lang="fr-FR" sz="1400" dirty="0"/>
          </a:p>
        </p:txBody>
      </p:sp>
      <p:sp>
        <p:nvSpPr>
          <p:cNvPr id="9" name="Triangle 8">
            <a:extLst>
              <a:ext uri="{FF2B5EF4-FFF2-40B4-BE49-F238E27FC236}">
                <a16:creationId xmlns:a16="http://schemas.microsoft.com/office/drawing/2014/main" id="{87A52DA6-493F-EA36-D971-B9F465CB106F}"/>
              </a:ext>
            </a:extLst>
          </p:cNvPr>
          <p:cNvSpPr/>
          <p:nvPr/>
        </p:nvSpPr>
        <p:spPr>
          <a:xfrm rot="10800000">
            <a:off x="7545546" y="73352"/>
            <a:ext cx="170526" cy="17260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4CAB66E6-223C-23E7-27D2-81ABF8784817}"/>
              </a:ext>
            </a:extLst>
          </p:cNvPr>
          <p:cNvSpPr/>
          <p:nvPr/>
        </p:nvSpPr>
        <p:spPr>
          <a:xfrm>
            <a:off x="1205409" y="68928"/>
            <a:ext cx="1573764" cy="738664"/>
          </a:xfrm>
          <a:prstGeom prst="rect">
            <a:avLst/>
          </a:prstGeom>
        </p:spPr>
        <p:txBody>
          <a:bodyPr wrap="none">
            <a:spAutoFit/>
          </a:bodyPr>
          <a:lstStyle/>
          <a:p>
            <a:r>
              <a:rPr lang="fr-FR" sz="1400" dirty="0">
                <a:solidFill>
                  <a:schemeClr val="bg2">
                    <a:lumMod val="50000"/>
                  </a:schemeClr>
                </a:solidFill>
                <a:latin typeface="Arial Narrow" panose="020B0604020202020204" pitchFamily="34" charset="0"/>
                <a:cs typeface="Arial Narrow" panose="020B0604020202020204" pitchFamily="34" charset="0"/>
              </a:rPr>
              <a:t>ENSEIGNER</a:t>
            </a:r>
          </a:p>
          <a:p>
            <a:r>
              <a:rPr lang="fr-FR" sz="1400" dirty="0">
                <a:solidFill>
                  <a:schemeClr val="bg2">
                    <a:lumMod val="50000"/>
                  </a:schemeClr>
                </a:solidFill>
                <a:latin typeface="Arial Narrow" panose="020B0604020202020204" pitchFamily="34" charset="0"/>
                <a:cs typeface="Arial Narrow" panose="020B0604020202020204" pitchFamily="34" charset="0"/>
              </a:rPr>
              <a:t>LES PROCÉDURES</a:t>
            </a:r>
          </a:p>
          <a:p>
            <a:r>
              <a:rPr lang="fr-FR" sz="1400" dirty="0">
                <a:solidFill>
                  <a:schemeClr val="bg2">
                    <a:lumMod val="50000"/>
                  </a:schemeClr>
                </a:solidFill>
                <a:latin typeface="Arial Narrow" panose="020B0604020202020204" pitchFamily="34" charset="0"/>
                <a:cs typeface="Arial Narrow" panose="020B0604020202020204" pitchFamily="34" charset="0"/>
              </a:rPr>
              <a:t>DE DÉSATURATION</a:t>
            </a:r>
          </a:p>
        </p:txBody>
      </p:sp>
    </p:spTree>
    <p:extLst>
      <p:ext uri="{BB962C8B-B14F-4D97-AF65-F5344CB8AC3E}">
        <p14:creationId xmlns:p14="http://schemas.microsoft.com/office/powerpoint/2010/main" val="206161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93514930-6D86-3A39-DC0D-5E7FCF368E33}"/>
              </a:ext>
            </a:extLst>
          </p:cNvPr>
          <p:cNvSpPr/>
          <p:nvPr/>
        </p:nvSpPr>
        <p:spPr>
          <a:xfrm>
            <a:off x="11661169" y="6582228"/>
            <a:ext cx="690487" cy="5515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E2BDBC6-F03B-DC49-AA1F-0563E27370B8}" type="slidenum">
              <a:rPr lang="fr-FR" smtClean="0"/>
              <a:pPr algn="ctr"/>
              <a:t>5</a:t>
            </a:fld>
            <a:endParaRPr lang="fr-FR" dirty="0"/>
          </a:p>
          <a:p>
            <a:pPr algn="ctr"/>
            <a:endParaRPr lang="fr-FR" dirty="0"/>
          </a:p>
        </p:txBody>
      </p:sp>
      <p:sp>
        <p:nvSpPr>
          <p:cNvPr id="2" name="ZoneTexte 1">
            <a:extLst>
              <a:ext uri="{FF2B5EF4-FFF2-40B4-BE49-F238E27FC236}">
                <a16:creationId xmlns:a16="http://schemas.microsoft.com/office/drawing/2014/main" id="{84B2BE73-D3A0-A7C5-ACAD-F51E9753B21F}"/>
              </a:ext>
            </a:extLst>
          </p:cNvPr>
          <p:cNvSpPr txBox="1"/>
          <p:nvPr/>
        </p:nvSpPr>
        <p:spPr>
          <a:xfrm>
            <a:off x="275522" y="1081989"/>
            <a:ext cx="10794391" cy="1077218"/>
          </a:xfrm>
          <a:prstGeom prst="rect">
            <a:avLst/>
          </a:prstGeom>
          <a:noFill/>
        </p:spPr>
        <p:txBody>
          <a:bodyPr wrap="square" rtlCol="0">
            <a:spAutoFit/>
          </a:bodyPr>
          <a:lstStyle/>
          <a:p>
            <a:r>
              <a:rPr lang="fr-FR" sz="3200" b="1" dirty="0">
                <a:latin typeface="Arial Narrow" panose="020B0604020202020204" pitchFamily="34" charset="0"/>
                <a:cs typeface="Arial Narrow" panose="020B0604020202020204" pitchFamily="34" charset="0"/>
              </a:rPr>
              <a:t>NOUVELLE APPROCHE PROPOSÉE :</a:t>
            </a:r>
          </a:p>
          <a:p>
            <a:r>
              <a:rPr lang="fr-FR" sz="3200" b="1" dirty="0">
                <a:solidFill>
                  <a:schemeClr val="accent2"/>
                </a:solidFill>
                <a:latin typeface="Arial Narrow" panose="020B0604020202020204" pitchFamily="34" charset="0"/>
                <a:cs typeface="Arial Narrow" panose="020B0604020202020204" pitchFamily="34" charset="0"/>
              </a:rPr>
              <a:t>« PAR LES PROCÉDURES » (vs OUTIL)</a:t>
            </a:r>
          </a:p>
        </p:txBody>
      </p:sp>
      <p:pic>
        <p:nvPicPr>
          <p:cNvPr id="7" name="Image 6">
            <a:extLst>
              <a:ext uri="{FF2B5EF4-FFF2-40B4-BE49-F238E27FC236}">
                <a16:creationId xmlns:a16="http://schemas.microsoft.com/office/drawing/2014/main" id="{B3851EA9-BA90-2C9A-CD43-27F54E5BB1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98875" y="1417072"/>
            <a:ext cx="1862294" cy="2684709"/>
          </a:xfrm>
          <a:prstGeom prst="rect">
            <a:avLst/>
          </a:prstGeom>
          <a:effectLst>
            <a:outerShdw blurRad="50800" dist="50800" dir="2700000" algn="tl" rotWithShape="0">
              <a:schemeClr val="bg2">
                <a:lumMod val="50000"/>
                <a:alpha val="40000"/>
              </a:schemeClr>
            </a:outerShdw>
          </a:effectLst>
        </p:spPr>
      </p:pic>
      <p:sp>
        <p:nvSpPr>
          <p:cNvPr id="14" name="ZoneTexte 13">
            <a:extLst>
              <a:ext uri="{FF2B5EF4-FFF2-40B4-BE49-F238E27FC236}">
                <a16:creationId xmlns:a16="http://schemas.microsoft.com/office/drawing/2014/main" id="{18F7F686-2DB0-464A-2DDB-B74AD7DFA617}"/>
              </a:ext>
            </a:extLst>
          </p:cNvPr>
          <p:cNvSpPr txBox="1"/>
          <p:nvPr/>
        </p:nvSpPr>
        <p:spPr>
          <a:xfrm>
            <a:off x="304043" y="2159207"/>
            <a:ext cx="8903575" cy="4524315"/>
          </a:xfrm>
          <a:prstGeom prst="rect">
            <a:avLst/>
          </a:prstGeom>
          <a:noFill/>
          <a:ln w="19050">
            <a:solidFill>
              <a:schemeClr val="bg2">
                <a:lumMod val="50000"/>
              </a:schemeClr>
            </a:solidFill>
          </a:ln>
        </p:spPr>
        <p:txBody>
          <a:bodyPr wrap="square" rtlCol="0">
            <a:spAutoFit/>
          </a:bodyPr>
          <a:lstStyle/>
          <a:p>
            <a:r>
              <a:rPr lang="fr-FR" sz="2400" b="1" dirty="0">
                <a:latin typeface="Arial Narrow" panose="020B0604020202020204" pitchFamily="34" charset="0"/>
                <a:cs typeface="Arial Narrow" panose="020B0604020202020204" pitchFamily="34" charset="0"/>
              </a:rPr>
              <a:t>PROCÉDURES HABITUELLES</a:t>
            </a:r>
          </a:p>
          <a:p>
            <a:pPr marL="457200" indent="-457200">
              <a:buFont typeface="+mj-lt"/>
              <a:buAutoNum type="arabicPeriod"/>
            </a:pPr>
            <a:r>
              <a:rPr lang="fr-FR" sz="2400" dirty="0">
                <a:latin typeface="Arial Narrow" panose="020B0604020202020204" pitchFamily="34" charset="0"/>
                <a:cs typeface="Arial Narrow" panose="020B0604020202020204" pitchFamily="34" charset="0"/>
              </a:rPr>
              <a:t>Plongées simple (unitaire)</a:t>
            </a:r>
          </a:p>
          <a:p>
            <a:pPr marL="457200" indent="-457200">
              <a:buFont typeface="+mj-lt"/>
              <a:buAutoNum type="arabicPeriod"/>
            </a:pPr>
            <a:r>
              <a:rPr lang="fr-FR" sz="2400" dirty="0">
                <a:latin typeface="Arial Narrow" panose="020B0604020202020204" pitchFamily="34" charset="0"/>
                <a:cs typeface="Arial Narrow" panose="020B0604020202020204" pitchFamily="34" charset="0"/>
              </a:rPr>
              <a:t>Remontée lente</a:t>
            </a:r>
          </a:p>
          <a:p>
            <a:pPr marL="457200" indent="-457200">
              <a:buFont typeface="+mj-lt"/>
              <a:buAutoNum type="arabicPeriod"/>
            </a:pPr>
            <a:r>
              <a:rPr lang="fr-FR" sz="2400" dirty="0">
                <a:latin typeface="Arial Narrow" panose="020B0604020202020204" pitchFamily="34" charset="0"/>
                <a:cs typeface="Arial Narrow" panose="020B0604020202020204" pitchFamily="34" charset="0"/>
              </a:rPr>
              <a:t>Plongée successive</a:t>
            </a:r>
          </a:p>
          <a:p>
            <a:pPr marL="457200" indent="-457200">
              <a:buFont typeface="+mj-lt"/>
              <a:buAutoNum type="arabicPeriod"/>
            </a:pPr>
            <a:r>
              <a:rPr lang="fr-FR" sz="2400" dirty="0">
                <a:latin typeface="Arial Narrow" panose="020B0604020202020204" pitchFamily="34" charset="0"/>
                <a:cs typeface="Arial Narrow" panose="020B0604020202020204" pitchFamily="34" charset="0"/>
              </a:rPr>
              <a:t>Procédures hétérogène</a:t>
            </a:r>
          </a:p>
          <a:p>
            <a:endParaRPr lang="fr-FR" sz="2400" dirty="0">
              <a:latin typeface="Arial Narrow" panose="020B0604020202020204" pitchFamily="34" charset="0"/>
              <a:cs typeface="Arial Narrow" panose="020B0604020202020204" pitchFamily="34" charset="0"/>
            </a:endParaRPr>
          </a:p>
          <a:p>
            <a:r>
              <a:rPr lang="fr-FR" sz="2400" b="1" dirty="0">
                <a:latin typeface="Arial Narrow" panose="020B0604020202020204" pitchFamily="34" charset="0"/>
                <a:cs typeface="Arial Narrow" panose="020B0604020202020204" pitchFamily="34" charset="0"/>
              </a:rPr>
              <a:t>PROCÉDURES À RISQUE ACCRU (VOIR DANGEREUSES)</a:t>
            </a:r>
          </a:p>
          <a:p>
            <a:pPr marL="457200" indent="-457200">
              <a:buFont typeface="+mj-lt"/>
              <a:buAutoNum type="arabicPeriod" startAt="5"/>
            </a:pPr>
            <a:r>
              <a:rPr lang="fr-FR" sz="2400" dirty="0">
                <a:latin typeface="Arial Narrow" panose="020B0604020202020204" pitchFamily="34" charset="0"/>
                <a:cs typeface="Arial Narrow" panose="020B0604020202020204" pitchFamily="34" charset="0"/>
              </a:rPr>
              <a:t>Plus de deux plongées par jour</a:t>
            </a:r>
          </a:p>
          <a:p>
            <a:pPr marL="457200" indent="-457200">
              <a:buFont typeface="+mj-lt"/>
              <a:buAutoNum type="arabicPeriod" startAt="5"/>
            </a:pPr>
            <a:r>
              <a:rPr lang="fr-FR" sz="2400" dirty="0">
                <a:latin typeface="Arial Narrow" panose="020B0604020202020204" pitchFamily="34" charset="0"/>
                <a:cs typeface="Arial Narrow" panose="020B0604020202020204" pitchFamily="34" charset="0"/>
              </a:rPr>
              <a:t>Plongée consécutive</a:t>
            </a:r>
          </a:p>
          <a:p>
            <a:pPr marL="457200" indent="-457200">
              <a:buFont typeface="+mj-lt"/>
              <a:buAutoNum type="arabicPeriod" startAt="5"/>
            </a:pPr>
            <a:r>
              <a:rPr lang="fr-FR" sz="2400" dirty="0">
                <a:latin typeface="Arial Narrow" panose="020B0604020202020204" pitchFamily="34" charset="0"/>
                <a:cs typeface="Arial Narrow" panose="020B0604020202020204" pitchFamily="34" charset="0"/>
              </a:rPr>
              <a:t>Interruption de palier</a:t>
            </a:r>
          </a:p>
          <a:p>
            <a:pPr marL="457200" indent="-457200">
              <a:buFont typeface="+mj-lt"/>
              <a:buAutoNum type="arabicPeriod" startAt="5"/>
            </a:pPr>
            <a:r>
              <a:rPr lang="fr-FR" sz="2400" dirty="0">
                <a:latin typeface="Arial Narrow" panose="020B0604020202020204" pitchFamily="34" charset="0"/>
                <a:cs typeface="Arial Narrow" panose="020B0604020202020204" pitchFamily="34" charset="0"/>
              </a:rPr>
              <a:t>Remontée rapide</a:t>
            </a:r>
          </a:p>
          <a:p>
            <a:pPr marL="457200" indent="-457200">
              <a:buFont typeface="+mj-lt"/>
              <a:buAutoNum type="arabicPeriod" startAt="5"/>
            </a:pPr>
            <a:r>
              <a:rPr lang="fr-FR" sz="2400" dirty="0">
                <a:latin typeface="Arial Narrow" panose="020B0604020202020204" pitchFamily="34" charset="0"/>
                <a:cs typeface="Arial Narrow" panose="020B0604020202020204" pitchFamily="34" charset="0"/>
              </a:rPr>
              <a:t>Yo-yo, dents de scie</a:t>
            </a:r>
          </a:p>
        </p:txBody>
      </p:sp>
      <p:sp>
        <p:nvSpPr>
          <p:cNvPr id="49" name="Rectangle 48">
            <a:extLst>
              <a:ext uri="{FF2B5EF4-FFF2-40B4-BE49-F238E27FC236}">
                <a16:creationId xmlns:a16="http://schemas.microsoft.com/office/drawing/2014/main" id="{DECC0BB8-889E-DFC9-2808-5D20921EAC28}"/>
              </a:ext>
            </a:extLst>
          </p:cNvPr>
          <p:cNvSpPr/>
          <p:nvPr/>
        </p:nvSpPr>
        <p:spPr>
          <a:xfrm>
            <a:off x="9356003" y="173992"/>
            <a:ext cx="2451312" cy="738664"/>
          </a:xfrm>
          <a:prstGeom prst="rect">
            <a:avLst/>
          </a:prstGeom>
        </p:spPr>
        <p:txBody>
          <a:bodyPr wrap="none">
            <a:spAutoFit/>
          </a:bodyPr>
          <a:lstStyle/>
          <a:p>
            <a:r>
              <a:rPr lang="fr-FR" sz="1400" b="1" dirty="0">
                <a:latin typeface="Arial Narrow" panose="020B0604020202020204" pitchFamily="34" charset="0"/>
                <a:cs typeface="Arial Narrow" panose="020B0604020202020204" pitchFamily="34" charset="0"/>
              </a:rPr>
              <a:t>ENSEIGNER LES PROCÉDURES</a:t>
            </a:r>
          </a:p>
          <a:p>
            <a:r>
              <a:rPr lang="fr-FR" sz="1400" b="1" dirty="0">
                <a:latin typeface="Arial Narrow" panose="020B0604020202020204" pitchFamily="34" charset="0"/>
                <a:cs typeface="Arial Narrow" panose="020B0604020202020204" pitchFamily="34" charset="0"/>
              </a:rPr>
              <a:t>DE DÉSATURATION :</a:t>
            </a:r>
          </a:p>
          <a:p>
            <a:r>
              <a:rPr lang="fr-FR" sz="1400" b="1" dirty="0">
                <a:latin typeface="Arial Narrow" panose="020B0604020202020204" pitchFamily="34" charset="0"/>
                <a:cs typeface="Arial Narrow" panose="020B0604020202020204" pitchFamily="34" charset="0"/>
              </a:rPr>
              <a:t>PROPOSITION DE PLAN</a:t>
            </a:r>
          </a:p>
        </p:txBody>
      </p:sp>
      <p:sp>
        <p:nvSpPr>
          <p:cNvPr id="51" name="Rectangle 50">
            <a:extLst>
              <a:ext uri="{FF2B5EF4-FFF2-40B4-BE49-F238E27FC236}">
                <a16:creationId xmlns:a16="http://schemas.microsoft.com/office/drawing/2014/main" id="{6A44B4A1-B8BF-B241-C93C-01D95B0DDFC7}"/>
              </a:ext>
            </a:extLst>
          </p:cNvPr>
          <p:cNvSpPr/>
          <p:nvPr/>
        </p:nvSpPr>
        <p:spPr>
          <a:xfrm>
            <a:off x="5035441" y="173992"/>
            <a:ext cx="1300805" cy="738664"/>
          </a:xfrm>
          <a:prstGeom prst="rect">
            <a:avLst/>
          </a:prstGeom>
        </p:spPr>
        <p:txBody>
          <a:bodyPr wrap="non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RAPPELS :</a:t>
            </a:r>
          </a:p>
          <a:p>
            <a:r>
              <a:rPr lang="fr-FR" sz="1400" b="1" dirty="0">
                <a:solidFill>
                  <a:schemeClr val="bg2">
                    <a:lumMod val="50000"/>
                  </a:schemeClr>
                </a:solidFill>
                <a:latin typeface="Arial Narrow" panose="020B0604020202020204" pitchFamily="34" charset="0"/>
                <a:cs typeface="Arial Narrow" panose="020B0604020202020204" pitchFamily="34" charset="0"/>
              </a:rPr>
              <a:t>PRÉVENTION</a:t>
            </a:r>
          </a:p>
          <a:p>
            <a:r>
              <a:rPr lang="fr-FR" sz="1400" b="1" dirty="0">
                <a:solidFill>
                  <a:schemeClr val="bg2">
                    <a:lumMod val="50000"/>
                  </a:schemeClr>
                </a:solidFill>
                <a:latin typeface="Arial Narrow" panose="020B0604020202020204" pitchFamily="34" charset="0"/>
                <a:cs typeface="Arial Narrow" panose="020B0604020202020204" pitchFamily="34" charset="0"/>
              </a:rPr>
              <a:t>MODÉLISATION</a:t>
            </a:r>
          </a:p>
        </p:txBody>
      </p:sp>
      <p:sp>
        <p:nvSpPr>
          <p:cNvPr id="52" name="Rectangle 51">
            <a:extLst>
              <a:ext uri="{FF2B5EF4-FFF2-40B4-BE49-F238E27FC236}">
                <a16:creationId xmlns:a16="http://schemas.microsoft.com/office/drawing/2014/main" id="{8319DF7E-2C44-3420-7612-E6CA5ABB84F3}"/>
              </a:ext>
            </a:extLst>
          </p:cNvPr>
          <p:cNvSpPr/>
          <p:nvPr/>
        </p:nvSpPr>
        <p:spPr>
          <a:xfrm>
            <a:off x="2837881" y="173992"/>
            <a:ext cx="1534228" cy="307777"/>
          </a:xfrm>
          <a:prstGeom prst="rect">
            <a:avLst/>
          </a:prstGeom>
        </p:spPr>
        <p:txBody>
          <a:bodyPr wrap="squar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INTRODUCTION</a:t>
            </a:r>
            <a:endParaRPr lang="fr-FR" sz="1400" dirty="0">
              <a:solidFill>
                <a:schemeClr val="bg2">
                  <a:lumMod val="50000"/>
                </a:schemeClr>
              </a:solidFill>
            </a:endParaRPr>
          </a:p>
        </p:txBody>
      </p:sp>
      <p:sp>
        <p:nvSpPr>
          <p:cNvPr id="53" name="Rectangle 52">
            <a:extLst>
              <a:ext uri="{FF2B5EF4-FFF2-40B4-BE49-F238E27FC236}">
                <a16:creationId xmlns:a16="http://schemas.microsoft.com/office/drawing/2014/main" id="{0CED4A2A-9F07-11C0-E8F5-8265B58C8FD2}"/>
              </a:ext>
            </a:extLst>
          </p:cNvPr>
          <p:cNvSpPr/>
          <p:nvPr/>
        </p:nvSpPr>
        <p:spPr>
          <a:xfrm>
            <a:off x="6999578" y="173992"/>
            <a:ext cx="1693092" cy="738664"/>
          </a:xfrm>
          <a:prstGeom prst="rect">
            <a:avLst/>
          </a:prstGeom>
        </p:spPr>
        <p:txBody>
          <a:bodyPr wrap="non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PROCÉDURES</a:t>
            </a:r>
          </a:p>
          <a:p>
            <a:r>
              <a:rPr lang="fr-FR" sz="1400" b="1" dirty="0">
                <a:solidFill>
                  <a:schemeClr val="bg2">
                    <a:lumMod val="50000"/>
                  </a:schemeClr>
                </a:solidFill>
                <a:latin typeface="Arial Narrow" panose="020B0604020202020204" pitchFamily="34" charset="0"/>
                <a:cs typeface="Arial Narrow" panose="020B0604020202020204" pitchFamily="34" charset="0"/>
              </a:rPr>
              <a:t>DE DÉSATURATION :</a:t>
            </a:r>
          </a:p>
          <a:p>
            <a:r>
              <a:rPr lang="fr-FR" sz="1400" b="1" dirty="0">
                <a:solidFill>
                  <a:schemeClr val="bg2">
                    <a:lumMod val="50000"/>
                  </a:schemeClr>
                </a:solidFill>
                <a:latin typeface="Arial Narrow" panose="020B0604020202020204" pitchFamily="34" charset="0"/>
                <a:cs typeface="Arial Narrow" panose="020B0604020202020204" pitchFamily="34" charset="0"/>
              </a:rPr>
              <a:t>QUESTIONS POSÉES</a:t>
            </a:r>
            <a:endParaRPr lang="fr-FR" sz="1400" dirty="0">
              <a:solidFill>
                <a:schemeClr val="bg2">
                  <a:lumMod val="50000"/>
                </a:schemeClr>
              </a:solidFill>
            </a:endParaRPr>
          </a:p>
        </p:txBody>
      </p:sp>
      <p:sp>
        <p:nvSpPr>
          <p:cNvPr id="54" name="Triangle 53">
            <a:extLst>
              <a:ext uri="{FF2B5EF4-FFF2-40B4-BE49-F238E27FC236}">
                <a16:creationId xmlns:a16="http://schemas.microsoft.com/office/drawing/2014/main" id="{C4AEDF1C-E9C7-44C8-9A12-5DA4143D8937}"/>
              </a:ext>
            </a:extLst>
          </p:cNvPr>
          <p:cNvSpPr/>
          <p:nvPr/>
        </p:nvSpPr>
        <p:spPr>
          <a:xfrm rot="10800000">
            <a:off x="10260470" y="73352"/>
            <a:ext cx="226971" cy="17260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FDC45416-0F07-D9E6-543C-D8C71DC4DEEE}"/>
              </a:ext>
            </a:extLst>
          </p:cNvPr>
          <p:cNvSpPr/>
          <p:nvPr/>
        </p:nvSpPr>
        <p:spPr>
          <a:xfrm>
            <a:off x="1205409" y="68928"/>
            <a:ext cx="1573764" cy="738664"/>
          </a:xfrm>
          <a:prstGeom prst="rect">
            <a:avLst/>
          </a:prstGeom>
        </p:spPr>
        <p:txBody>
          <a:bodyPr wrap="none">
            <a:spAutoFit/>
          </a:bodyPr>
          <a:lstStyle/>
          <a:p>
            <a:r>
              <a:rPr lang="fr-FR" sz="1400" dirty="0">
                <a:solidFill>
                  <a:schemeClr val="bg2">
                    <a:lumMod val="50000"/>
                  </a:schemeClr>
                </a:solidFill>
                <a:latin typeface="Arial Narrow" panose="020B0604020202020204" pitchFamily="34" charset="0"/>
                <a:cs typeface="Arial Narrow" panose="020B0604020202020204" pitchFamily="34" charset="0"/>
              </a:rPr>
              <a:t>ENSEIGNER</a:t>
            </a:r>
          </a:p>
          <a:p>
            <a:r>
              <a:rPr lang="fr-FR" sz="1400" dirty="0">
                <a:solidFill>
                  <a:schemeClr val="bg2">
                    <a:lumMod val="50000"/>
                  </a:schemeClr>
                </a:solidFill>
                <a:latin typeface="Arial Narrow" panose="020B0604020202020204" pitchFamily="34" charset="0"/>
                <a:cs typeface="Arial Narrow" panose="020B0604020202020204" pitchFamily="34" charset="0"/>
              </a:rPr>
              <a:t>LES PROCÉDURES</a:t>
            </a:r>
          </a:p>
          <a:p>
            <a:r>
              <a:rPr lang="fr-FR" sz="1400" dirty="0">
                <a:solidFill>
                  <a:schemeClr val="bg2">
                    <a:lumMod val="50000"/>
                  </a:schemeClr>
                </a:solidFill>
                <a:latin typeface="Arial Narrow" panose="020B0604020202020204" pitchFamily="34" charset="0"/>
                <a:cs typeface="Arial Narrow" panose="020B0604020202020204" pitchFamily="34" charset="0"/>
              </a:rPr>
              <a:t>DE DÉSATURATION</a:t>
            </a:r>
          </a:p>
        </p:txBody>
      </p:sp>
    </p:spTree>
    <p:extLst>
      <p:ext uri="{BB962C8B-B14F-4D97-AF65-F5344CB8AC3E}">
        <p14:creationId xmlns:p14="http://schemas.microsoft.com/office/powerpoint/2010/main" val="287007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93514930-6D86-3A39-DC0D-5E7FCF368E33}"/>
              </a:ext>
            </a:extLst>
          </p:cNvPr>
          <p:cNvSpPr/>
          <p:nvPr/>
        </p:nvSpPr>
        <p:spPr>
          <a:xfrm>
            <a:off x="11661169" y="6582228"/>
            <a:ext cx="690487" cy="5515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E2BDBC6-F03B-DC49-AA1F-0563E27370B8}" type="slidenum">
              <a:rPr lang="fr-FR" smtClean="0"/>
              <a:pPr algn="ctr"/>
              <a:t>6</a:t>
            </a:fld>
            <a:endParaRPr lang="fr-FR" dirty="0"/>
          </a:p>
          <a:p>
            <a:pPr algn="ctr"/>
            <a:endParaRPr lang="fr-FR" dirty="0"/>
          </a:p>
        </p:txBody>
      </p:sp>
      <p:sp>
        <p:nvSpPr>
          <p:cNvPr id="2" name="ZoneTexte 1">
            <a:extLst>
              <a:ext uri="{FF2B5EF4-FFF2-40B4-BE49-F238E27FC236}">
                <a16:creationId xmlns:a16="http://schemas.microsoft.com/office/drawing/2014/main" id="{84B2BE73-D3A0-A7C5-ACAD-F51E9753B21F}"/>
              </a:ext>
            </a:extLst>
          </p:cNvPr>
          <p:cNvSpPr txBox="1"/>
          <p:nvPr/>
        </p:nvSpPr>
        <p:spPr>
          <a:xfrm>
            <a:off x="592664" y="1101003"/>
            <a:ext cx="10794391" cy="584775"/>
          </a:xfrm>
          <a:prstGeom prst="rect">
            <a:avLst/>
          </a:prstGeom>
          <a:noFill/>
        </p:spPr>
        <p:txBody>
          <a:bodyPr wrap="square" rtlCol="0">
            <a:spAutoFit/>
          </a:bodyPr>
          <a:lstStyle/>
          <a:p>
            <a:r>
              <a:rPr lang="fr-FR" sz="3200" b="1" dirty="0">
                <a:latin typeface="Arial Narrow" panose="020B0604020202020204" pitchFamily="34" charset="0"/>
                <a:cs typeface="Arial Narrow" panose="020B0604020202020204" pitchFamily="34" charset="0"/>
              </a:rPr>
              <a:t>Exemple de plan comparatif par les procédures</a:t>
            </a:r>
          </a:p>
        </p:txBody>
      </p:sp>
      <p:sp>
        <p:nvSpPr>
          <p:cNvPr id="4" name="Rectangle 3">
            <a:extLst>
              <a:ext uri="{FF2B5EF4-FFF2-40B4-BE49-F238E27FC236}">
                <a16:creationId xmlns:a16="http://schemas.microsoft.com/office/drawing/2014/main" id="{AA3B716B-FB7E-E9FD-ED54-3C9AE42B8A77}"/>
              </a:ext>
            </a:extLst>
          </p:cNvPr>
          <p:cNvSpPr/>
          <p:nvPr/>
        </p:nvSpPr>
        <p:spPr>
          <a:xfrm>
            <a:off x="660398" y="1896533"/>
            <a:ext cx="2607733"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PROCÉDURES</a:t>
            </a:r>
          </a:p>
          <a:p>
            <a:pPr algn="ctr"/>
            <a:r>
              <a:rPr lang="fr-FR" sz="1400" dirty="0"/>
              <a:t>(et définition)</a:t>
            </a:r>
          </a:p>
        </p:txBody>
      </p:sp>
      <p:sp>
        <p:nvSpPr>
          <p:cNvPr id="6" name="Rectangle 5">
            <a:extLst>
              <a:ext uri="{FF2B5EF4-FFF2-40B4-BE49-F238E27FC236}">
                <a16:creationId xmlns:a16="http://schemas.microsoft.com/office/drawing/2014/main" id="{B6D35597-2810-3A99-0E42-BFC59D631339}"/>
              </a:ext>
            </a:extLst>
          </p:cNvPr>
          <p:cNvSpPr/>
          <p:nvPr/>
        </p:nvSpPr>
        <p:spPr>
          <a:xfrm>
            <a:off x="3420531" y="1896533"/>
            <a:ext cx="2607733"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MODÉLISATION ?</a:t>
            </a:r>
          </a:p>
          <a:p>
            <a:pPr algn="ctr"/>
            <a:r>
              <a:rPr lang="fr-FR" sz="1400" dirty="0"/>
              <a:t>(limites de tout modèle)</a:t>
            </a:r>
          </a:p>
        </p:txBody>
      </p:sp>
      <p:sp>
        <p:nvSpPr>
          <p:cNvPr id="8" name="Rectangle 7">
            <a:extLst>
              <a:ext uri="{FF2B5EF4-FFF2-40B4-BE49-F238E27FC236}">
                <a16:creationId xmlns:a16="http://schemas.microsoft.com/office/drawing/2014/main" id="{B5324ADE-3665-3F6A-B743-56E418678A99}"/>
              </a:ext>
            </a:extLst>
          </p:cNvPr>
          <p:cNvSpPr/>
          <p:nvPr/>
        </p:nvSpPr>
        <p:spPr>
          <a:xfrm>
            <a:off x="6248397" y="1896533"/>
            <a:ext cx="2607733"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ORDINATEURS</a:t>
            </a:r>
          </a:p>
        </p:txBody>
      </p:sp>
      <p:sp>
        <p:nvSpPr>
          <p:cNvPr id="9" name="Rectangle 8">
            <a:extLst>
              <a:ext uri="{FF2B5EF4-FFF2-40B4-BE49-F238E27FC236}">
                <a16:creationId xmlns:a16="http://schemas.microsoft.com/office/drawing/2014/main" id="{3391A22C-2791-6087-D1B2-288C333AF572}"/>
              </a:ext>
            </a:extLst>
          </p:cNvPr>
          <p:cNvSpPr/>
          <p:nvPr/>
        </p:nvSpPr>
        <p:spPr>
          <a:xfrm>
            <a:off x="9156787" y="1896533"/>
            <a:ext cx="2899742"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MODE D’EMPLOI TABLES</a:t>
            </a:r>
          </a:p>
          <a:p>
            <a:pPr algn="ctr"/>
            <a:r>
              <a:rPr lang="fr-FR" dirty="0"/>
              <a:t>(</a:t>
            </a:r>
            <a:r>
              <a:rPr lang="fr-FR" sz="1200" dirty="0"/>
              <a:t>EX. MN90, US-NAVY, BÜHLMANN)</a:t>
            </a:r>
          </a:p>
        </p:txBody>
      </p:sp>
      <p:cxnSp>
        <p:nvCxnSpPr>
          <p:cNvPr id="11" name="Connecteur droit 10">
            <a:extLst>
              <a:ext uri="{FF2B5EF4-FFF2-40B4-BE49-F238E27FC236}">
                <a16:creationId xmlns:a16="http://schemas.microsoft.com/office/drawing/2014/main" id="{67F8198A-F16C-5C71-0B8E-794CFA8EA1C4}"/>
              </a:ext>
            </a:extLst>
          </p:cNvPr>
          <p:cNvCxnSpPr/>
          <p:nvPr/>
        </p:nvCxnSpPr>
        <p:spPr>
          <a:xfrm>
            <a:off x="3335864" y="2481308"/>
            <a:ext cx="0" cy="4100920"/>
          </a:xfrm>
          <a:prstGeom prst="line">
            <a:avLst/>
          </a:prstGeom>
          <a:ln w="15875">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B96C7C4A-3232-86F4-04BF-1CE4603F94DD}"/>
              </a:ext>
            </a:extLst>
          </p:cNvPr>
          <p:cNvCxnSpPr/>
          <p:nvPr/>
        </p:nvCxnSpPr>
        <p:spPr>
          <a:xfrm>
            <a:off x="6112934" y="2481308"/>
            <a:ext cx="0" cy="4100920"/>
          </a:xfrm>
          <a:prstGeom prst="line">
            <a:avLst/>
          </a:prstGeom>
          <a:ln w="15875">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C4BACD65-02CE-D75F-16A2-4861F280EBEE}"/>
              </a:ext>
            </a:extLst>
          </p:cNvPr>
          <p:cNvCxnSpPr/>
          <p:nvPr/>
        </p:nvCxnSpPr>
        <p:spPr>
          <a:xfrm>
            <a:off x="9021324" y="2481308"/>
            <a:ext cx="0" cy="4100920"/>
          </a:xfrm>
          <a:prstGeom prst="line">
            <a:avLst/>
          </a:prstGeom>
          <a:ln w="15875">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5143E88-4E40-74FF-F2E5-2433035BED60}"/>
              </a:ext>
            </a:extLst>
          </p:cNvPr>
          <p:cNvSpPr txBox="1"/>
          <p:nvPr/>
        </p:nvSpPr>
        <p:spPr>
          <a:xfrm>
            <a:off x="607514" y="2628780"/>
            <a:ext cx="2713500" cy="923330"/>
          </a:xfrm>
          <a:prstGeom prst="rect">
            <a:avLst/>
          </a:prstGeom>
          <a:noFill/>
        </p:spPr>
        <p:txBody>
          <a:bodyPr wrap="none" rtlCol="0">
            <a:spAutoFit/>
          </a:bodyPr>
          <a:lstStyle/>
          <a:p>
            <a:r>
              <a:rPr lang="fr-FR" b="1" dirty="0"/>
              <a:t>Plongée simple ou unitaire</a:t>
            </a:r>
          </a:p>
          <a:p>
            <a:r>
              <a:rPr lang="fr-FR" dirty="0"/>
              <a:t>(isolée de l’influence d’une</a:t>
            </a:r>
          </a:p>
          <a:p>
            <a:r>
              <a:rPr lang="fr-FR" dirty="0"/>
              <a:t>Précédente plongée)</a:t>
            </a:r>
          </a:p>
        </p:txBody>
      </p:sp>
      <p:sp>
        <p:nvSpPr>
          <p:cNvPr id="16" name="ZoneTexte 15">
            <a:extLst>
              <a:ext uri="{FF2B5EF4-FFF2-40B4-BE49-F238E27FC236}">
                <a16:creationId xmlns:a16="http://schemas.microsoft.com/office/drawing/2014/main" id="{59FCC437-578C-14E6-807C-A2BE9763C667}"/>
              </a:ext>
            </a:extLst>
          </p:cNvPr>
          <p:cNvSpPr txBox="1"/>
          <p:nvPr/>
        </p:nvSpPr>
        <p:spPr>
          <a:xfrm>
            <a:off x="3646758" y="2628780"/>
            <a:ext cx="2256900" cy="646331"/>
          </a:xfrm>
          <a:prstGeom prst="rect">
            <a:avLst/>
          </a:prstGeom>
          <a:noFill/>
        </p:spPr>
        <p:txBody>
          <a:bodyPr wrap="none" rtlCol="0">
            <a:spAutoFit/>
          </a:bodyPr>
          <a:lstStyle/>
          <a:p>
            <a:r>
              <a:rPr lang="fr-FR" b="1" dirty="0"/>
              <a:t>OUI,</a:t>
            </a:r>
            <a:r>
              <a:rPr lang="fr-FR" dirty="0"/>
              <a:t> avec les imites</a:t>
            </a:r>
          </a:p>
          <a:p>
            <a:r>
              <a:rPr lang="fr-FR" dirty="0"/>
              <a:t>de toute modélisation</a:t>
            </a:r>
          </a:p>
        </p:txBody>
      </p:sp>
      <p:sp>
        <p:nvSpPr>
          <p:cNvPr id="17" name="ZoneTexte 16">
            <a:extLst>
              <a:ext uri="{FF2B5EF4-FFF2-40B4-BE49-F238E27FC236}">
                <a16:creationId xmlns:a16="http://schemas.microsoft.com/office/drawing/2014/main" id="{26D9965C-BC42-531D-C5A6-D34100ADC5AF}"/>
              </a:ext>
            </a:extLst>
          </p:cNvPr>
          <p:cNvSpPr txBox="1"/>
          <p:nvPr/>
        </p:nvSpPr>
        <p:spPr>
          <a:xfrm>
            <a:off x="6248397" y="2628780"/>
            <a:ext cx="2607637" cy="369332"/>
          </a:xfrm>
          <a:prstGeom prst="rect">
            <a:avLst/>
          </a:prstGeom>
          <a:noFill/>
        </p:spPr>
        <p:txBody>
          <a:bodyPr wrap="none" rtlCol="0">
            <a:spAutoFit/>
          </a:bodyPr>
          <a:lstStyle/>
          <a:p>
            <a:r>
              <a:rPr lang="fr-FR" dirty="0"/>
              <a:t>Lecture directe sur l’écran</a:t>
            </a:r>
          </a:p>
        </p:txBody>
      </p:sp>
      <p:sp>
        <p:nvSpPr>
          <p:cNvPr id="18" name="ZoneTexte 17">
            <a:extLst>
              <a:ext uri="{FF2B5EF4-FFF2-40B4-BE49-F238E27FC236}">
                <a16:creationId xmlns:a16="http://schemas.microsoft.com/office/drawing/2014/main" id="{162D6507-4497-F3EE-167F-E8DDEFDCB188}"/>
              </a:ext>
            </a:extLst>
          </p:cNvPr>
          <p:cNvSpPr txBox="1"/>
          <p:nvPr/>
        </p:nvSpPr>
        <p:spPr>
          <a:xfrm>
            <a:off x="9156787" y="2628780"/>
            <a:ext cx="3061672" cy="1477328"/>
          </a:xfrm>
          <a:prstGeom prst="rect">
            <a:avLst/>
          </a:prstGeom>
          <a:noFill/>
        </p:spPr>
        <p:txBody>
          <a:bodyPr wrap="none" rtlCol="0">
            <a:spAutoFit/>
          </a:bodyPr>
          <a:lstStyle/>
          <a:p>
            <a:r>
              <a:rPr lang="fr-FR" dirty="0"/>
              <a:t>Lecture directe sur la table</a:t>
            </a:r>
          </a:p>
          <a:p>
            <a:r>
              <a:rPr lang="fr-FR" i="1" dirty="0">
                <a:solidFill>
                  <a:schemeClr val="bg2">
                    <a:lumMod val="50000"/>
                  </a:schemeClr>
                </a:solidFill>
              </a:rPr>
              <a:t>Durée : depuis l’immersion</a:t>
            </a:r>
            <a:br>
              <a:rPr lang="fr-FR" i="1" dirty="0">
                <a:solidFill>
                  <a:schemeClr val="bg2">
                    <a:lumMod val="50000"/>
                  </a:schemeClr>
                </a:solidFill>
              </a:rPr>
            </a:br>
            <a:r>
              <a:rPr lang="fr-FR" i="1" dirty="0">
                <a:solidFill>
                  <a:schemeClr val="bg2">
                    <a:lumMod val="50000"/>
                  </a:schemeClr>
                </a:solidFill>
              </a:rPr>
              <a:t>jusqu’au début de la remontée</a:t>
            </a:r>
          </a:p>
          <a:p>
            <a:r>
              <a:rPr lang="fr-FR" i="1" dirty="0">
                <a:solidFill>
                  <a:schemeClr val="bg2">
                    <a:lumMod val="50000"/>
                  </a:schemeClr>
                </a:solidFill>
              </a:rPr>
              <a:t>à la vitesse préconisée</a:t>
            </a:r>
          </a:p>
          <a:p>
            <a:r>
              <a:rPr lang="fr-FR" i="1" dirty="0">
                <a:solidFill>
                  <a:schemeClr val="bg2">
                    <a:lumMod val="50000"/>
                  </a:schemeClr>
                </a:solidFill>
              </a:rPr>
              <a:t>(ex. 10 m/min)</a:t>
            </a:r>
          </a:p>
        </p:txBody>
      </p:sp>
      <p:pic>
        <p:nvPicPr>
          <p:cNvPr id="19" name="Image 3">
            <a:extLst>
              <a:ext uri="{FF2B5EF4-FFF2-40B4-BE49-F238E27FC236}">
                <a16:creationId xmlns:a16="http://schemas.microsoft.com/office/drawing/2014/main" id="{E03DFE4B-22B3-2D71-D11E-8FB3E96C995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8397" y="4106108"/>
            <a:ext cx="2672021" cy="179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9" descr="Une image contenant table&#10;&#10;Description générée automatiquement">
            <a:extLst>
              <a:ext uri="{FF2B5EF4-FFF2-40B4-BE49-F238E27FC236}">
                <a16:creationId xmlns:a16="http://schemas.microsoft.com/office/drawing/2014/main" id="{17A56346-82D2-9EB1-8428-BF47906BEF1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86518" y="4116064"/>
            <a:ext cx="2870003" cy="246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Ellipse 20">
            <a:extLst>
              <a:ext uri="{FF2B5EF4-FFF2-40B4-BE49-F238E27FC236}">
                <a16:creationId xmlns:a16="http://schemas.microsoft.com/office/drawing/2014/main" id="{0D5B4EF5-B512-E8A1-52E3-1951CD66FBFE}"/>
              </a:ext>
            </a:extLst>
          </p:cNvPr>
          <p:cNvSpPr/>
          <p:nvPr/>
        </p:nvSpPr>
        <p:spPr>
          <a:xfrm>
            <a:off x="203411" y="2813446"/>
            <a:ext cx="389253" cy="406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22" name="Rectangle 21">
            <a:extLst>
              <a:ext uri="{FF2B5EF4-FFF2-40B4-BE49-F238E27FC236}">
                <a16:creationId xmlns:a16="http://schemas.microsoft.com/office/drawing/2014/main" id="{831CDB53-7D6A-2108-DEB9-D566678F0C02}"/>
              </a:ext>
            </a:extLst>
          </p:cNvPr>
          <p:cNvSpPr/>
          <p:nvPr/>
        </p:nvSpPr>
        <p:spPr>
          <a:xfrm>
            <a:off x="9356003" y="173992"/>
            <a:ext cx="2451312" cy="738664"/>
          </a:xfrm>
          <a:prstGeom prst="rect">
            <a:avLst/>
          </a:prstGeom>
        </p:spPr>
        <p:txBody>
          <a:bodyPr wrap="none">
            <a:spAutoFit/>
          </a:bodyPr>
          <a:lstStyle/>
          <a:p>
            <a:r>
              <a:rPr lang="fr-FR" sz="1400" b="1" dirty="0">
                <a:latin typeface="Arial Narrow" panose="020B0604020202020204" pitchFamily="34" charset="0"/>
                <a:cs typeface="Arial Narrow" panose="020B0604020202020204" pitchFamily="34" charset="0"/>
              </a:rPr>
              <a:t>ENSEIGNER LES PROCÉDURES</a:t>
            </a:r>
          </a:p>
          <a:p>
            <a:r>
              <a:rPr lang="fr-FR" sz="1400" b="1" dirty="0">
                <a:latin typeface="Arial Narrow" panose="020B0604020202020204" pitchFamily="34" charset="0"/>
                <a:cs typeface="Arial Narrow" panose="020B0604020202020204" pitchFamily="34" charset="0"/>
              </a:rPr>
              <a:t>DE DÉSATURATION :</a:t>
            </a:r>
          </a:p>
          <a:p>
            <a:r>
              <a:rPr lang="fr-FR" sz="1400" b="1" dirty="0">
                <a:latin typeface="Arial Narrow" panose="020B0604020202020204" pitchFamily="34" charset="0"/>
                <a:cs typeface="Arial Narrow" panose="020B0604020202020204" pitchFamily="34" charset="0"/>
              </a:rPr>
              <a:t>PROPOSITION DE PLAN</a:t>
            </a:r>
          </a:p>
        </p:txBody>
      </p:sp>
      <p:sp>
        <p:nvSpPr>
          <p:cNvPr id="23" name="Rectangle 22">
            <a:extLst>
              <a:ext uri="{FF2B5EF4-FFF2-40B4-BE49-F238E27FC236}">
                <a16:creationId xmlns:a16="http://schemas.microsoft.com/office/drawing/2014/main" id="{05397750-B05C-169E-260D-CFC98F2C3373}"/>
              </a:ext>
            </a:extLst>
          </p:cNvPr>
          <p:cNvSpPr/>
          <p:nvPr/>
        </p:nvSpPr>
        <p:spPr>
          <a:xfrm>
            <a:off x="5035441" y="173992"/>
            <a:ext cx="1300805" cy="738664"/>
          </a:xfrm>
          <a:prstGeom prst="rect">
            <a:avLst/>
          </a:prstGeom>
        </p:spPr>
        <p:txBody>
          <a:bodyPr wrap="non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RAPPELS :</a:t>
            </a:r>
          </a:p>
          <a:p>
            <a:r>
              <a:rPr lang="fr-FR" sz="1400" b="1" dirty="0">
                <a:solidFill>
                  <a:schemeClr val="bg2">
                    <a:lumMod val="50000"/>
                  </a:schemeClr>
                </a:solidFill>
                <a:latin typeface="Arial Narrow" panose="020B0604020202020204" pitchFamily="34" charset="0"/>
                <a:cs typeface="Arial Narrow" panose="020B0604020202020204" pitchFamily="34" charset="0"/>
              </a:rPr>
              <a:t>PRÉVENTION</a:t>
            </a:r>
          </a:p>
          <a:p>
            <a:r>
              <a:rPr lang="fr-FR" sz="1400" b="1" dirty="0">
                <a:solidFill>
                  <a:schemeClr val="bg2">
                    <a:lumMod val="50000"/>
                  </a:schemeClr>
                </a:solidFill>
                <a:latin typeface="Arial Narrow" panose="020B0604020202020204" pitchFamily="34" charset="0"/>
                <a:cs typeface="Arial Narrow" panose="020B0604020202020204" pitchFamily="34" charset="0"/>
              </a:rPr>
              <a:t>MODÉLISATION</a:t>
            </a:r>
          </a:p>
        </p:txBody>
      </p:sp>
      <p:sp>
        <p:nvSpPr>
          <p:cNvPr id="24" name="Rectangle 23">
            <a:extLst>
              <a:ext uri="{FF2B5EF4-FFF2-40B4-BE49-F238E27FC236}">
                <a16:creationId xmlns:a16="http://schemas.microsoft.com/office/drawing/2014/main" id="{C81ED734-6ED4-FFC8-6993-B267470B2D30}"/>
              </a:ext>
            </a:extLst>
          </p:cNvPr>
          <p:cNvSpPr/>
          <p:nvPr/>
        </p:nvSpPr>
        <p:spPr>
          <a:xfrm>
            <a:off x="2837881" y="173992"/>
            <a:ext cx="1534228" cy="307777"/>
          </a:xfrm>
          <a:prstGeom prst="rect">
            <a:avLst/>
          </a:prstGeom>
        </p:spPr>
        <p:txBody>
          <a:bodyPr wrap="squar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INTRODUCTION</a:t>
            </a:r>
            <a:endParaRPr lang="fr-FR" sz="1400" dirty="0">
              <a:solidFill>
                <a:schemeClr val="bg2">
                  <a:lumMod val="50000"/>
                </a:schemeClr>
              </a:solidFill>
            </a:endParaRPr>
          </a:p>
        </p:txBody>
      </p:sp>
      <p:sp>
        <p:nvSpPr>
          <p:cNvPr id="25" name="Rectangle 24">
            <a:extLst>
              <a:ext uri="{FF2B5EF4-FFF2-40B4-BE49-F238E27FC236}">
                <a16:creationId xmlns:a16="http://schemas.microsoft.com/office/drawing/2014/main" id="{3DD95EB4-9E3C-3986-DED0-2C5DEE1CD823}"/>
              </a:ext>
            </a:extLst>
          </p:cNvPr>
          <p:cNvSpPr/>
          <p:nvPr/>
        </p:nvSpPr>
        <p:spPr>
          <a:xfrm>
            <a:off x="6999578" y="173992"/>
            <a:ext cx="1693092" cy="738664"/>
          </a:xfrm>
          <a:prstGeom prst="rect">
            <a:avLst/>
          </a:prstGeom>
        </p:spPr>
        <p:txBody>
          <a:bodyPr wrap="non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PROCÉDURES</a:t>
            </a:r>
          </a:p>
          <a:p>
            <a:r>
              <a:rPr lang="fr-FR" sz="1400" b="1" dirty="0">
                <a:solidFill>
                  <a:schemeClr val="bg2">
                    <a:lumMod val="50000"/>
                  </a:schemeClr>
                </a:solidFill>
                <a:latin typeface="Arial Narrow" panose="020B0604020202020204" pitchFamily="34" charset="0"/>
                <a:cs typeface="Arial Narrow" panose="020B0604020202020204" pitchFamily="34" charset="0"/>
              </a:rPr>
              <a:t>DE DÉSATURATION :</a:t>
            </a:r>
          </a:p>
          <a:p>
            <a:r>
              <a:rPr lang="fr-FR" sz="1400" b="1" dirty="0">
                <a:solidFill>
                  <a:schemeClr val="bg2">
                    <a:lumMod val="50000"/>
                  </a:schemeClr>
                </a:solidFill>
                <a:latin typeface="Arial Narrow" panose="020B0604020202020204" pitchFamily="34" charset="0"/>
                <a:cs typeface="Arial Narrow" panose="020B0604020202020204" pitchFamily="34" charset="0"/>
              </a:rPr>
              <a:t>QUESTIONS POSÉES</a:t>
            </a:r>
            <a:endParaRPr lang="fr-FR" sz="1400" dirty="0">
              <a:solidFill>
                <a:schemeClr val="bg2">
                  <a:lumMod val="50000"/>
                </a:schemeClr>
              </a:solidFill>
            </a:endParaRPr>
          </a:p>
        </p:txBody>
      </p:sp>
      <p:sp>
        <p:nvSpPr>
          <p:cNvPr id="26" name="Triangle 25">
            <a:extLst>
              <a:ext uri="{FF2B5EF4-FFF2-40B4-BE49-F238E27FC236}">
                <a16:creationId xmlns:a16="http://schemas.microsoft.com/office/drawing/2014/main" id="{F0A3EEFF-A422-C1DC-6149-C31CE5100E4E}"/>
              </a:ext>
            </a:extLst>
          </p:cNvPr>
          <p:cNvSpPr/>
          <p:nvPr/>
        </p:nvSpPr>
        <p:spPr>
          <a:xfrm rot="10800000">
            <a:off x="10260470" y="73352"/>
            <a:ext cx="226971" cy="17260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2155992E-22EB-84EE-8244-4A8181A4D972}"/>
              </a:ext>
            </a:extLst>
          </p:cNvPr>
          <p:cNvSpPr/>
          <p:nvPr/>
        </p:nvSpPr>
        <p:spPr>
          <a:xfrm>
            <a:off x="1205409" y="68928"/>
            <a:ext cx="1573764" cy="738664"/>
          </a:xfrm>
          <a:prstGeom prst="rect">
            <a:avLst/>
          </a:prstGeom>
        </p:spPr>
        <p:txBody>
          <a:bodyPr wrap="none">
            <a:spAutoFit/>
          </a:bodyPr>
          <a:lstStyle/>
          <a:p>
            <a:r>
              <a:rPr lang="fr-FR" sz="1400" dirty="0">
                <a:solidFill>
                  <a:schemeClr val="bg2">
                    <a:lumMod val="50000"/>
                  </a:schemeClr>
                </a:solidFill>
                <a:latin typeface="Arial Narrow" panose="020B0604020202020204" pitchFamily="34" charset="0"/>
                <a:cs typeface="Arial Narrow" panose="020B0604020202020204" pitchFamily="34" charset="0"/>
              </a:rPr>
              <a:t>ENSEIGNER</a:t>
            </a:r>
          </a:p>
          <a:p>
            <a:r>
              <a:rPr lang="fr-FR" sz="1400" dirty="0">
                <a:solidFill>
                  <a:schemeClr val="bg2">
                    <a:lumMod val="50000"/>
                  </a:schemeClr>
                </a:solidFill>
                <a:latin typeface="Arial Narrow" panose="020B0604020202020204" pitchFamily="34" charset="0"/>
                <a:cs typeface="Arial Narrow" panose="020B0604020202020204" pitchFamily="34" charset="0"/>
              </a:rPr>
              <a:t>LES PROCÉDURES</a:t>
            </a:r>
          </a:p>
          <a:p>
            <a:r>
              <a:rPr lang="fr-FR" sz="1400" dirty="0">
                <a:solidFill>
                  <a:schemeClr val="bg2">
                    <a:lumMod val="50000"/>
                  </a:schemeClr>
                </a:solidFill>
                <a:latin typeface="Arial Narrow" panose="020B0604020202020204" pitchFamily="34" charset="0"/>
                <a:cs typeface="Arial Narrow" panose="020B0604020202020204" pitchFamily="34" charset="0"/>
              </a:rPr>
              <a:t>DE DÉSATURATION</a:t>
            </a:r>
          </a:p>
        </p:txBody>
      </p:sp>
    </p:spTree>
    <p:extLst>
      <p:ext uri="{BB962C8B-B14F-4D97-AF65-F5344CB8AC3E}">
        <p14:creationId xmlns:p14="http://schemas.microsoft.com/office/powerpoint/2010/main" val="81547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5" grpId="0"/>
      <p:bldP spid="16" grpId="0"/>
      <p:bldP spid="17" grpId="0"/>
      <p:bldP spid="18"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93514930-6D86-3A39-DC0D-5E7FCF368E33}"/>
              </a:ext>
            </a:extLst>
          </p:cNvPr>
          <p:cNvSpPr/>
          <p:nvPr/>
        </p:nvSpPr>
        <p:spPr>
          <a:xfrm>
            <a:off x="11661169" y="6582228"/>
            <a:ext cx="690487" cy="5515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E2BDBC6-F03B-DC49-AA1F-0563E27370B8}" type="slidenum">
              <a:rPr lang="fr-FR" smtClean="0"/>
              <a:pPr algn="ctr"/>
              <a:t>7</a:t>
            </a:fld>
            <a:endParaRPr lang="fr-FR" dirty="0"/>
          </a:p>
          <a:p>
            <a:pPr algn="ctr"/>
            <a:endParaRPr lang="fr-FR" dirty="0"/>
          </a:p>
        </p:txBody>
      </p:sp>
      <p:sp>
        <p:nvSpPr>
          <p:cNvPr id="2" name="ZoneTexte 1">
            <a:extLst>
              <a:ext uri="{FF2B5EF4-FFF2-40B4-BE49-F238E27FC236}">
                <a16:creationId xmlns:a16="http://schemas.microsoft.com/office/drawing/2014/main" id="{84B2BE73-D3A0-A7C5-ACAD-F51E9753B21F}"/>
              </a:ext>
            </a:extLst>
          </p:cNvPr>
          <p:cNvSpPr txBox="1"/>
          <p:nvPr/>
        </p:nvSpPr>
        <p:spPr>
          <a:xfrm>
            <a:off x="592664" y="1101003"/>
            <a:ext cx="10794391" cy="584775"/>
          </a:xfrm>
          <a:prstGeom prst="rect">
            <a:avLst/>
          </a:prstGeom>
          <a:noFill/>
        </p:spPr>
        <p:txBody>
          <a:bodyPr wrap="square" rtlCol="0">
            <a:spAutoFit/>
          </a:bodyPr>
          <a:lstStyle/>
          <a:p>
            <a:r>
              <a:rPr lang="fr-FR" sz="3200" b="1" dirty="0">
                <a:latin typeface="Arial Narrow" panose="020B0604020202020204" pitchFamily="34" charset="0"/>
                <a:cs typeface="Arial Narrow" panose="020B0604020202020204" pitchFamily="34" charset="0"/>
              </a:rPr>
              <a:t>Exemple de plan comparatif par les procédures</a:t>
            </a:r>
          </a:p>
        </p:txBody>
      </p:sp>
      <p:sp>
        <p:nvSpPr>
          <p:cNvPr id="4" name="Rectangle 3">
            <a:extLst>
              <a:ext uri="{FF2B5EF4-FFF2-40B4-BE49-F238E27FC236}">
                <a16:creationId xmlns:a16="http://schemas.microsoft.com/office/drawing/2014/main" id="{AA3B716B-FB7E-E9FD-ED54-3C9AE42B8A77}"/>
              </a:ext>
            </a:extLst>
          </p:cNvPr>
          <p:cNvSpPr/>
          <p:nvPr/>
        </p:nvSpPr>
        <p:spPr>
          <a:xfrm>
            <a:off x="660398" y="1896533"/>
            <a:ext cx="2607733"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PROCÉDURES</a:t>
            </a:r>
          </a:p>
          <a:p>
            <a:pPr algn="ctr"/>
            <a:r>
              <a:rPr lang="fr-FR" sz="1400" dirty="0"/>
              <a:t>(et définition)</a:t>
            </a:r>
          </a:p>
        </p:txBody>
      </p:sp>
      <p:sp>
        <p:nvSpPr>
          <p:cNvPr id="6" name="Rectangle 5">
            <a:extLst>
              <a:ext uri="{FF2B5EF4-FFF2-40B4-BE49-F238E27FC236}">
                <a16:creationId xmlns:a16="http://schemas.microsoft.com/office/drawing/2014/main" id="{B6D35597-2810-3A99-0E42-BFC59D631339}"/>
              </a:ext>
            </a:extLst>
          </p:cNvPr>
          <p:cNvSpPr/>
          <p:nvPr/>
        </p:nvSpPr>
        <p:spPr>
          <a:xfrm>
            <a:off x="3420531" y="1896533"/>
            <a:ext cx="2607733"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MODÉLISATION ?</a:t>
            </a:r>
          </a:p>
          <a:p>
            <a:pPr algn="ctr"/>
            <a:r>
              <a:rPr lang="fr-FR" sz="1400" dirty="0"/>
              <a:t>(limites de tout modèle)</a:t>
            </a:r>
          </a:p>
        </p:txBody>
      </p:sp>
      <p:sp>
        <p:nvSpPr>
          <p:cNvPr id="8" name="Rectangle 7">
            <a:extLst>
              <a:ext uri="{FF2B5EF4-FFF2-40B4-BE49-F238E27FC236}">
                <a16:creationId xmlns:a16="http://schemas.microsoft.com/office/drawing/2014/main" id="{B5324ADE-3665-3F6A-B743-56E418678A99}"/>
              </a:ext>
            </a:extLst>
          </p:cNvPr>
          <p:cNvSpPr/>
          <p:nvPr/>
        </p:nvSpPr>
        <p:spPr>
          <a:xfrm>
            <a:off x="6248397" y="1896533"/>
            <a:ext cx="2607733"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ORDINATEURS</a:t>
            </a:r>
          </a:p>
        </p:txBody>
      </p:sp>
      <p:sp>
        <p:nvSpPr>
          <p:cNvPr id="9" name="Rectangle 8">
            <a:extLst>
              <a:ext uri="{FF2B5EF4-FFF2-40B4-BE49-F238E27FC236}">
                <a16:creationId xmlns:a16="http://schemas.microsoft.com/office/drawing/2014/main" id="{3391A22C-2791-6087-D1B2-288C333AF572}"/>
              </a:ext>
            </a:extLst>
          </p:cNvPr>
          <p:cNvSpPr/>
          <p:nvPr/>
        </p:nvSpPr>
        <p:spPr>
          <a:xfrm>
            <a:off x="9156787" y="1896533"/>
            <a:ext cx="2899742"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MODE D’EMPLOI TABLES</a:t>
            </a:r>
          </a:p>
          <a:p>
            <a:pPr algn="ctr"/>
            <a:r>
              <a:rPr lang="fr-FR" dirty="0"/>
              <a:t>(</a:t>
            </a:r>
            <a:r>
              <a:rPr lang="fr-FR" sz="1200" dirty="0"/>
              <a:t>EX. MN90, US-NAVY, BÜHLMANN)</a:t>
            </a:r>
          </a:p>
        </p:txBody>
      </p:sp>
      <p:cxnSp>
        <p:nvCxnSpPr>
          <p:cNvPr id="11" name="Connecteur droit 10">
            <a:extLst>
              <a:ext uri="{FF2B5EF4-FFF2-40B4-BE49-F238E27FC236}">
                <a16:creationId xmlns:a16="http://schemas.microsoft.com/office/drawing/2014/main" id="{67F8198A-F16C-5C71-0B8E-794CFA8EA1C4}"/>
              </a:ext>
            </a:extLst>
          </p:cNvPr>
          <p:cNvCxnSpPr/>
          <p:nvPr/>
        </p:nvCxnSpPr>
        <p:spPr>
          <a:xfrm>
            <a:off x="3335864" y="2481308"/>
            <a:ext cx="0" cy="4100920"/>
          </a:xfrm>
          <a:prstGeom prst="line">
            <a:avLst/>
          </a:prstGeom>
          <a:ln w="15875">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B96C7C4A-3232-86F4-04BF-1CE4603F94DD}"/>
              </a:ext>
            </a:extLst>
          </p:cNvPr>
          <p:cNvCxnSpPr/>
          <p:nvPr/>
        </p:nvCxnSpPr>
        <p:spPr>
          <a:xfrm>
            <a:off x="6112934" y="2481308"/>
            <a:ext cx="0" cy="4100920"/>
          </a:xfrm>
          <a:prstGeom prst="line">
            <a:avLst/>
          </a:prstGeom>
          <a:ln w="15875">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C4BACD65-02CE-D75F-16A2-4861F280EBEE}"/>
              </a:ext>
            </a:extLst>
          </p:cNvPr>
          <p:cNvCxnSpPr/>
          <p:nvPr/>
        </p:nvCxnSpPr>
        <p:spPr>
          <a:xfrm>
            <a:off x="9021324" y="2481308"/>
            <a:ext cx="0" cy="4100920"/>
          </a:xfrm>
          <a:prstGeom prst="line">
            <a:avLst/>
          </a:prstGeom>
          <a:ln w="15875">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5143E88-4E40-74FF-F2E5-2433035BED60}"/>
              </a:ext>
            </a:extLst>
          </p:cNvPr>
          <p:cNvSpPr txBox="1"/>
          <p:nvPr/>
        </p:nvSpPr>
        <p:spPr>
          <a:xfrm>
            <a:off x="607514" y="2628780"/>
            <a:ext cx="2530244" cy="923330"/>
          </a:xfrm>
          <a:prstGeom prst="rect">
            <a:avLst/>
          </a:prstGeom>
          <a:noFill/>
        </p:spPr>
        <p:txBody>
          <a:bodyPr wrap="none" rtlCol="0">
            <a:spAutoFit/>
          </a:bodyPr>
          <a:lstStyle/>
          <a:p>
            <a:r>
              <a:rPr lang="fr-FR" b="1" dirty="0"/>
              <a:t>Remontée lente</a:t>
            </a:r>
          </a:p>
          <a:p>
            <a:r>
              <a:rPr lang="fr-FR" dirty="0"/>
              <a:t>(plus lente que la vitesse</a:t>
            </a:r>
            <a:br>
              <a:rPr lang="fr-FR" dirty="0"/>
            </a:br>
            <a:r>
              <a:rPr lang="fr-FR" dirty="0"/>
              <a:t>de remontée du modèle)</a:t>
            </a:r>
          </a:p>
        </p:txBody>
      </p:sp>
      <p:sp>
        <p:nvSpPr>
          <p:cNvPr id="16" name="ZoneTexte 15">
            <a:extLst>
              <a:ext uri="{FF2B5EF4-FFF2-40B4-BE49-F238E27FC236}">
                <a16:creationId xmlns:a16="http://schemas.microsoft.com/office/drawing/2014/main" id="{59FCC437-578C-14E6-807C-A2BE9763C667}"/>
              </a:ext>
            </a:extLst>
          </p:cNvPr>
          <p:cNvSpPr txBox="1"/>
          <p:nvPr/>
        </p:nvSpPr>
        <p:spPr>
          <a:xfrm>
            <a:off x="3335864" y="2665159"/>
            <a:ext cx="644728" cy="369332"/>
          </a:xfrm>
          <a:prstGeom prst="rect">
            <a:avLst/>
          </a:prstGeom>
          <a:noFill/>
        </p:spPr>
        <p:txBody>
          <a:bodyPr wrap="none" rtlCol="0">
            <a:spAutoFit/>
          </a:bodyPr>
          <a:lstStyle/>
          <a:p>
            <a:r>
              <a:rPr lang="fr-FR" b="1" dirty="0"/>
              <a:t>NON</a:t>
            </a:r>
            <a:endParaRPr lang="fr-FR" dirty="0"/>
          </a:p>
        </p:txBody>
      </p:sp>
      <p:sp>
        <p:nvSpPr>
          <p:cNvPr id="17" name="ZoneTexte 16">
            <a:extLst>
              <a:ext uri="{FF2B5EF4-FFF2-40B4-BE49-F238E27FC236}">
                <a16:creationId xmlns:a16="http://schemas.microsoft.com/office/drawing/2014/main" id="{26D9965C-BC42-531D-C5A6-D34100ADC5AF}"/>
              </a:ext>
            </a:extLst>
          </p:cNvPr>
          <p:cNvSpPr txBox="1"/>
          <p:nvPr/>
        </p:nvSpPr>
        <p:spPr>
          <a:xfrm>
            <a:off x="6248397" y="2628780"/>
            <a:ext cx="2143279" cy="369332"/>
          </a:xfrm>
          <a:prstGeom prst="rect">
            <a:avLst/>
          </a:prstGeom>
          <a:noFill/>
        </p:spPr>
        <p:txBody>
          <a:bodyPr wrap="none" rtlCol="0">
            <a:spAutoFit/>
          </a:bodyPr>
          <a:lstStyle/>
          <a:p>
            <a:r>
              <a:rPr lang="fr-FR" dirty="0"/>
              <a:t>Calcul en temps réel.</a:t>
            </a:r>
          </a:p>
        </p:txBody>
      </p:sp>
      <p:sp>
        <p:nvSpPr>
          <p:cNvPr id="18" name="ZoneTexte 17">
            <a:extLst>
              <a:ext uri="{FF2B5EF4-FFF2-40B4-BE49-F238E27FC236}">
                <a16:creationId xmlns:a16="http://schemas.microsoft.com/office/drawing/2014/main" id="{162D6507-4497-F3EE-167F-E8DDEFDCB188}"/>
              </a:ext>
            </a:extLst>
          </p:cNvPr>
          <p:cNvSpPr txBox="1"/>
          <p:nvPr/>
        </p:nvSpPr>
        <p:spPr>
          <a:xfrm>
            <a:off x="9156787" y="2628780"/>
            <a:ext cx="2727606" cy="646331"/>
          </a:xfrm>
          <a:prstGeom prst="rect">
            <a:avLst/>
          </a:prstGeom>
          <a:noFill/>
        </p:spPr>
        <p:txBody>
          <a:bodyPr wrap="none" rtlCol="0">
            <a:spAutoFit/>
          </a:bodyPr>
          <a:lstStyle/>
          <a:p>
            <a:r>
              <a:rPr lang="fr-FR" dirty="0"/>
              <a:t>À intégrer dans la durée de</a:t>
            </a:r>
          </a:p>
          <a:p>
            <a:r>
              <a:rPr lang="fr-FR" dirty="0"/>
              <a:t>remontée.</a:t>
            </a:r>
          </a:p>
        </p:txBody>
      </p:sp>
      <p:sp>
        <p:nvSpPr>
          <p:cNvPr id="21" name="Ellipse 20">
            <a:extLst>
              <a:ext uri="{FF2B5EF4-FFF2-40B4-BE49-F238E27FC236}">
                <a16:creationId xmlns:a16="http://schemas.microsoft.com/office/drawing/2014/main" id="{0D5B4EF5-B512-E8A1-52E3-1951CD66FBFE}"/>
              </a:ext>
            </a:extLst>
          </p:cNvPr>
          <p:cNvSpPr/>
          <p:nvPr/>
        </p:nvSpPr>
        <p:spPr>
          <a:xfrm>
            <a:off x="203411" y="2728781"/>
            <a:ext cx="389253" cy="406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3" name="Ellipse 2">
            <a:extLst>
              <a:ext uri="{FF2B5EF4-FFF2-40B4-BE49-F238E27FC236}">
                <a16:creationId xmlns:a16="http://schemas.microsoft.com/office/drawing/2014/main" id="{E0E41E0E-5C82-5316-23AE-E6C96F04A7F3}"/>
              </a:ext>
            </a:extLst>
          </p:cNvPr>
          <p:cNvSpPr/>
          <p:nvPr/>
        </p:nvSpPr>
        <p:spPr>
          <a:xfrm>
            <a:off x="186479" y="3604958"/>
            <a:ext cx="389253" cy="406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7" name="ZoneTexte 6">
            <a:extLst>
              <a:ext uri="{FF2B5EF4-FFF2-40B4-BE49-F238E27FC236}">
                <a16:creationId xmlns:a16="http://schemas.microsoft.com/office/drawing/2014/main" id="{170D2A86-789C-AAC9-1A53-E52F37ADA9DD}"/>
              </a:ext>
            </a:extLst>
          </p:cNvPr>
          <p:cNvSpPr txBox="1"/>
          <p:nvPr/>
        </p:nvSpPr>
        <p:spPr>
          <a:xfrm>
            <a:off x="660398" y="3549693"/>
            <a:ext cx="2521075" cy="1754326"/>
          </a:xfrm>
          <a:prstGeom prst="rect">
            <a:avLst/>
          </a:prstGeom>
          <a:noFill/>
        </p:spPr>
        <p:txBody>
          <a:bodyPr wrap="none" rtlCol="0">
            <a:spAutoFit/>
          </a:bodyPr>
          <a:lstStyle/>
          <a:p>
            <a:r>
              <a:rPr lang="fr-FR" b="1" dirty="0"/>
              <a:t>Plongée successive</a:t>
            </a:r>
          </a:p>
          <a:p>
            <a:r>
              <a:rPr lang="fr-FR" dirty="0"/>
              <a:t>(plongée sous l’influence</a:t>
            </a:r>
            <a:br>
              <a:rPr lang="fr-FR" dirty="0"/>
            </a:br>
            <a:r>
              <a:rPr lang="fr-FR" dirty="0"/>
              <a:t>d’un précédente :</a:t>
            </a:r>
          </a:p>
          <a:p>
            <a:pPr marL="342900" indent="-342900">
              <a:buFont typeface="+mj-lt"/>
              <a:buAutoNum type="alphaLcParenR"/>
            </a:pPr>
            <a:r>
              <a:rPr lang="fr-FR" dirty="0"/>
              <a:t>azote résiduel ;</a:t>
            </a:r>
          </a:p>
          <a:p>
            <a:pPr marL="342900" indent="-342900">
              <a:buFont typeface="+mj-lt"/>
              <a:buAutoNum type="alphaLcParenR"/>
            </a:pPr>
            <a:r>
              <a:rPr lang="fr-FR" dirty="0"/>
              <a:t>bulles ;</a:t>
            </a:r>
          </a:p>
          <a:p>
            <a:pPr marL="342900" indent="-342900">
              <a:buFont typeface="+mj-lt"/>
              <a:buAutoNum type="alphaLcParenR"/>
            </a:pPr>
            <a:r>
              <a:rPr lang="fr-FR" dirty="0"/>
              <a:t>noyaux gazeux.</a:t>
            </a:r>
          </a:p>
        </p:txBody>
      </p:sp>
      <p:sp>
        <p:nvSpPr>
          <p:cNvPr id="10" name="ZoneTexte 9">
            <a:extLst>
              <a:ext uri="{FF2B5EF4-FFF2-40B4-BE49-F238E27FC236}">
                <a16:creationId xmlns:a16="http://schemas.microsoft.com/office/drawing/2014/main" id="{E989E6D1-5E61-95B8-9EC5-EF5498765003}"/>
              </a:ext>
            </a:extLst>
          </p:cNvPr>
          <p:cNvSpPr txBox="1"/>
          <p:nvPr/>
        </p:nvSpPr>
        <p:spPr>
          <a:xfrm>
            <a:off x="3335864" y="3577965"/>
            <a:ext cx="2763513" cy="2862322"/>
          </a:xfrm>
          <a:prstGeom prst="rect">
            <a:avLst/>
          </a:prstGeom>
          <a:noFill/>
        </p:spPr>
        <p:txBody>
          <a:bodyPr wrap="none" rtlCol="0">
            <a:spAutoFit/>
          </a:bodyPr>
          <a:lstStyle/>
          <a:p>
            <a:r>
              <a:rPr lang="fr-FR" b="1" dirty="0"/>
              <a:t>NON</a:t>
            </a:r>
          </a:p>
          <a:p>
            <a:r>
              <a:rPr lang="fr-FR" dirty="0"/>
              <a:t>Approchant : azote résiduel</a:t>
            </a:r>
          </a:p>
          <a:p>
            <a:endParaRPr lang="fr-FR" dirty="0"/>
          </a:p>
          <a:p>
            <a:r>
              <a:rPr lang="fr-FR" dirty="0"/>
              <a:t>Ignoré : bulles et noyaux</a:t>
            </a:r>
            <a:br>
              <a:rPr lang="fr-FR" dirty="0"/>
            </a:br>
            <a:r>
              <a:rPr lang="fr-FR" dirty="0"/>
              <a:t>gazeux, y compris </a:t>
            </a:r>
            <a:br>
              <a:rPr lang="fr-FR" dirty="0"/>
            </a:br>
            <a:r>
              <a:rPr lang="fr-FR" dirty="0"/>
              <a:t>modélisation dite </a:t>
            </a:r>
            <a:br>
              <a:rPr lang="fr-FR" dirty="0"/>
            </a:br>
            <a:r>
              <a:rPr lang="fr-FR" dirty="0"/>
              <a:t>« diphasique ».</a:t>
            </a:r>
          </a:p>
          <a:p>
            <a:r>
              <a:rPr lang="fr-FR" dirty="0"/>
              <a:t>Seul modèle avec prise</a:t>
            </a:r>
            <a:br>
              <a:rPr lang="fr-FR" dirty="0"/>
            </a:br>
            <a:r>
              <a:rPr lang="fr-FR" dirty="0"/>
              <a:t>en compte théorique :</a:t>
            </a:r>
            <a:br>
              <a:rPr lang="fr-FR" dirty="0"/>
            </a:br>
            <a:r>
              <a:rPr lang="fr-FR" dirty="0"/>
              <a:t>BSAC’88</a:t>
            </a:r>
          </a:p>
        </p:txBody>
      </p:sp>
      <p:sp>
        <p:nvSpPr>
          <p:cNvPr id="14" name="ZoneTexte 13">
            <a:extLst>
              <a:ext uri="{FF2B5EF4-FFF2-40B4-BE49-F238E27FC236}">
                <a16:creationId xmlns:a16="http://schemas.microsoft.com/office/drawing/2014/main" id="{0725E88B-18D0-E52C-5963-F1CDA81DB543}"/>
              </a:ext>
            </a:extLst>
          </p:cNvPr>
          <p:cNvSpPr txBox="1"/>
          <p:nvPr/>
        </p:nvSpPr>
        <p:spPr>
          <a:xfrm>
            <a:off x="6244254" y="3642026"/>
            <a:ext cx="2143279" cy="369332"/>
          </a:xfrm>
          <a:prstGeom prst="rect">
            <a:avLst/>
          </a:prstGeom>
          <a:noFill/>
        </p:spPr>
        <p:txBody>
          <a:bodyPr wrap="none" rtlCol="0">
            <a:spAutoFit/>
          </a:bodyPr>
          <a:lstStyle/>
          <a:p>
            <a:r>
              <a:rPr lang="fr-FR" dirty="0"/>
              <a:t>Calcul en temps réel.</a:t>
            </a:r>
          </a:p>
        </p:txBody>
      </p:sp>
      <p:sp>
        <p:nvSpPr>
          <p:cNvPr id="22" name="ZoneTexte 21">
            <a:extLst>
              <a:ext uri="{FF2B5EF4-FFF2-40B4-BE49-F238E27FC236}">
                <a16:creationId xmlns:a16="http://schemas.microsoft.com/office/drawing/2014/main" id="{CF072205-E679-7E2F-A2C7-913052CFA21F}"/>
              </a:ext>
            </a:extLst>
          </p:cNvPr>
          <p:cNvSpPr txBox="1"/>
          <p:nvPr/>
        </p:nvSpPr>
        <p:spPr>
          <a:xfrm>
            <a:off x="9109146" y="3638029"/>
            <a:ext cx="2775247" cy="1754326"/>
          </a:xfrm>
          <a:prstGeom prst="rect">
            <a:avLst/>
          </a:prstGeom>
          <a:noFill/>
        </p:spPr>
        <p:txBody>
          <a:bodyPr wrap="none" rtlCol="0">
            <a:spAutoFit/>
          </a:bodyPr>
          <a:lstStyle/>
          <a:p>
            <a:r>
              <a:rPr lang="fr-FR" dirty="0"/>
              <a:t>Groupe plongée successive </a:t>
            </a:r>
          </a:p>
          <a:p>
            <a:r>
              <a:rPr lang="fr-FR" dirty="0"/>
              <a:t>(GPS)</a:t>
            </a:r>
          </a:p>
          <a:p>
            <a:r>
              <a:rPr lang="fr-FR" dirty="0"/>
              <a:t>Azote résiduel</a:t>
            </a:r>
          </a:p>
          <a:p>
            <a:r>
              <a:rPr lang="fr-FR" dirty="0"/>
              <a:t>Majoration</a:t>
            </a:r>
          </a:p>
          <a:p>
            <a:r>
              <a:rPr lang="fr-FR" dirty="0"/>
              <a:t>Temps fictif</a:t>
            </a:r>
          </a:p>
          <a:p>
            <a:r>
              <a:rPr lang="fr-FR" dirty="0">
                <a:highlight>
                  <a:srgbClr val="FFFF00"/>
                </a:highlight>
              </a:rPr>
              <a:t>Détailler procédure</a:t>
            </a:r>
          </a:p>
        </p:txBody>
      </p:sp>
      <p:pic>
        <p:nvPicPr>
          <p:cNvPr id="26" name="Image 25">
            <a:extLst>
              <a:ext uri="{FF2B5EF4-FFF2-40B4-BE49-F238E27FC236}">
                <a16:creationId xmlns:a16="http://schemas.microsoft.com/office/drawing/2014/main" id="{E3BBD1D4-2AA2-7CC7-D8E6-68E656227D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963" t="47488" r="15583" b="10189"/>
          <a:stretch/>
        </p:blipFill>
        <p:spPr bwMode="auto">
          <a:xfrm>
            <a:off x="9186519" y="5293557"/>
            <a:ext cx="1786275" cy="1361864"/>
          </a:xfrm>
          <a:prstGeom prst="rect">
            <a:avLst/>
          </a:prstGeom>
          <a:ln w="3175">
            <a:solidFill>
              <a:schemeClr val="bg2">
                <a:lumMod val="60000"/>
                <a:lumOff val="40000"/>
              </a:schemeClr>
            </a:solidFill>
          </a:ln>
          <a:extLst>
            <a:ext uri="{53640926-AAD7-44D8-BBD7-CCE9431645EC}">
              <a14:shadowObscured xmlns:a14="http://schemas.microsoft.com/office/drawing/2010/main"/>
            </a:ext>
          </a:extLst>
        </p:spPr>
      </p:pic>
      <p:sp>
        <p:nvSpPr>
          <p:cNvPr id="27" name="Rectangle 26">
            <a:extLst>
              <a:ext uri="{FF2B5EF4-FFF2-40B4-BE49-F238E27FC236}">
                <a16:creationId xmlns:a16="http://schemas.microsoft.com/office/drawing/2014/main" id="{158329AD-9964-2309-AEF9-1F5BFE04143B}"/>
              </a:ext>
            </a:extLst>
          </p:cNvPr>
          <p:cNvSpPr/>
          <p:nvPr/>
        </p:nvSpPr>
        <p:spPr bwMode="auto">
          <a:xfrm>
            <a:off x="9942609" y="4990652"/>
            <a:ext cx="64808" cy="65621"/>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chemeClr val="tx1"/>
              </a:solidFill>
              <a:effectLst/>
              <a:latin typeface="Arial" panose="020B0604020202020204" pitchFamily="34" charset="0"/>
            </a:endParaRPr>
          </a:p>
        </p:txBody>
      </p:sp>
      <p:sp>
        <p:nvSpPr>
          <p:cNvPr id="32" name="Rectangle 31">
            <a:extLst>
              <a:ext uri="{FF2B5EF4-FFF2-40B4-BE49-F238E27FC236}">
                <a16:creationId xmlns:a16="http://schemas.microsoft.com/office/drawing/2014/main" id="{0D2796C6-5D97-BF37-5490-54EDF2EEAFDC}"/>
              </a:ext>
            </a:extLst>
          </p:cNvPr>
          <p:cNvSpPr/>
          <p:nvPr/>
        </p:nvSpPr>
        <p:spPr>
          <a:xfrm>
            <a:off x="9356003" y="173992"/>
            <a:ext cx="2451312" cy="738664"/>
          </a:xfrm>
          <a:prstGeom prst="rect">
            <a:avLst/>
          </a:prstGeom>
        </p:spPr>
        <p:txBody>
          <a:bodyPr wrap="none">
            <a:spAutoFit/>
          </a:bodyPr>
          <a:lstStyle/>
          <a:p>
            <a:r>
              <a:rPr lang="fr-FR" sz="1400" b="1" dirty="0">
                <a:latin typeface="Arial Narrow" panose="020B0604020202020204" pitchFamily="34" charset="0"/>
                <a:cs typeface="Arial Narrow" panose="020B0604020202020204" pitchFamily="34" charset="0"/>
              </a:rPr>
              <a:t>ENSEIGNER LES PROCÉDURES</a:t>
            </a:r>
          </a:p>
          <a:p>
            <a:r>
              <a:rPr lang="fr-FR" sz="1400" b="1" dirty="0">
                <a:latin typeface="Arial Narrow" panose="020B0604020202020204" pitchFamily="34" charset="0"/>
                <a:cs typeface="Arial Narrow" panose="020B0604020202020204" pitchFamily="34" charset="0"/>
              </a:rPr>
              <a:t>DE DÉSATURATION :</a:t>
            </a:r>
          </a:p>
          <a:p>
            <a:r>
              <a:rPr lang="fr-FR" sz="1400" b="1" dirty="0">
                <a:latin typeface="Arial Narrow" panose="020B0604020202020204" pitchFamily="34" charset="0"/>
                <a:cs typeface="Arial Narrow" panose="020B0604020202020204" pitchFamily="34" charset="0"/>
              </a:rPr>
              <a:t>PROPOSITION DE PLAN</a:t>
            </a:r>
          </a:p>
        </p:txBody>
      </p:sp>
      <p:sp>
        <p:nvSpPr>
          <p:cNvPr id="35" name="Rectangle 34">
            <a:extLst>
              <a:ext uri="{FF2B5EF4-FFF2-40B4-BE49-F238E27FC236}">
                <a16:creationId xmlns:a16="http://schemas.microsoft.com/office/drawing/2014/main" id="{C520FE97-59F9-7EB6-E926-EED53B986B84}"/>
              </a:ext>
            </a:extLst>
          </p:cNvPr>
          <p:cNvSpPr/>
          <p:nvPr/>
        </p:nvSpPr>
        <p:spPr>
          <a:xfrm>
            <a:off x="5035441" y="173992"/>
            <a:ext cx="1300805" cy="738664"/>
          </a:xfrm>
          <a:prstGeom prst="rect">
            <a:avLst/>
          </a:prstGeom>
        </p:spPr>
        <p:txBody>
          <a:bodyPr wrap="non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RAPPELS :</a:t>
            </a:r>
          </a:p>
          <a:p>
            <a:r>
              <a:rPr lang="fr-FR" sz="1400" b="1" dirty="0">
                <a:solidFill>
                  <a:schemeClr val="bg2">
                    <a:lumMod val="50000"/>
                  </a:schemeClr>
                </a:solidFill>
                <a:latin typeface="Arial Narrow" panose="020B0604020202020204" pitchFamily="34" charset="0"/>
                <a:cs typeface="Arial Narrow" panose="020B0604020202020204" pitchFamily="34" charset="0"/>
              </a:rPr>
              <a:t>PRÉVENTION</a:t>
            </a:r>
          </a:p>
          <a:p>
            <a:r>
              <a:rPr lang="fr-FR" sz="1400" b="1" dirty="0">
                <a:solidFill>
                  <a:schemeClr val="bg2">
                    <a:lumMod val="50000"/>
                  </a:schemeClr>
                </a:solidFill>
                <a:latin typeface="Arial Narrow" panose="020B0604020202020204" pitchFamily="34" charset="0"/>
                <a:cs typeface="Arial Narrow" panose="020B0604020202020204" pitchFamily="34" charset="0"/>
              </a:rPr>
              <a:t>MODÉLISATION</a:t>
            </a:r>
          </a:p>
        </p:txBody>
      </p:sp>
      <p:sp>
        <p:nvSpPr>
          <p:cNvPr id="36" name="Rectangle 35">
            <a:extLst>
              <a:ext uri="{FF2B5EF4-FFF2-40B4-BE49-F238E27FC236}">
                <a16:creationId xmlns:a16="http://schemas.microsoft.com/office/drawing/2014/main" id="{3AB87DB1-31DC-40F6-D7FF-5458E02DD883}"/>
              </a:ext>
            </a:extLst>
          </p:cNvPr>
          <p:cNvSpPr/>
          <p:nvPr/>
        </p:nvSpPr>
        <p:spPr>
          <a:xfrm>
            <a:off x="2837881" y="173992"/>
            <a:ext cx="1534228" cy="307777"/>
          </a:xfrm>
          <a:prstGeom prst="rect">
            <a:avLst/>
          </a:prstGeom>
        </p:spPr>
        <p:txBody>
          <a:bodyPr wrap="squar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INTRODUCTION</a:t>
            </a:r>
            <a:endParaRPr lang="fr-FR" sz="1400" dirty="0">
              <a:solidFill>
                <a:schemeClr val="bg2">
                  <a:lumMod val="50000"/>
                </a:schemeClr>
              </a:solidFill>
            </a:endParaRPr>
          </a:p>
        </p:txBody>
      </p:sp>
      <p:sp>
        <p:nvSpPr>
          <p:cNvPr id="37" name="Rectangle 36">
            <a:extLst>
              <a:ext uri="{FF2B5EF4-FFF2-40B4-BE49-F238E27FC236}">
                <a16:creationId xmlns:a16="http://schemas.microsoft.com/office/drawing/2014/main" id="{58E2CDC9-7C12-780D-13C9-89E0B030C013}"/>
              </a:ext>
            </a:extLst>
          </p:cNvPr>
          <p:cNvSpPr/>
          <p:nvPr/>
        </p:nvSpPr>
        <p:spPr>
          <a:xfrm>
            <a:off x="6999578" y="173992"/>
            <a:ext cx="1693092" cy="738664"/>
          </a:xfrm>
          <a:prstGeom prst="rect">
            <a:avLst/>
          </a:prstGeom>
        </p:spPr>
        <p:txBody>
          <a:bodyPr wrap="non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PROCÉDURES</a:t>
            </a:r>
          </a:p>
          <a:p>
            <a:r>
              <a:rPr lang="fr-FR" sz="1400" b="1" dirty="0">
                <a:solidFill>
                  <a:schemeClr val="bg2">
                    <a:lumMod val="50000"/>
                  </a:schemeClr>
                </a:solidFill>
                <a:latin typeface="Arial Narrow" panose="020B0604020202020204" pitchFamily="34" charset="0"/>
                <a:cs typeface="Arial Narrow" panose="020B0604020202020204" pitchFamily="34" charset="0"/>
              </a:rPr>
              <a:t>DE DÉSATURATION :</a:t>
            </a:r>
          </a:p>
          <a:p>
            <a:r>
              <a:rPr lang="fr-FR" sz="1400" b="1" dirty="0">
                <a:solidFill>
                  <a:schemeClr val="bg2">
                    <a:lumMod val="50000"/>
                  </a:schemeClr>
                </a:solidFill>
                <a:latin typeface="Arial Narrow" panose="020B0604020202020204" pitchFamily="34" charset="0"/>
                <a:cs typeface="Arial Narrow" panose="020B0604020202020204" pitchFamily="34" charset="0"/>
              </a:rPr>
              <a:t>QUESTIONS POSÉES</a:t>
            </a:r>
            <a:endParaRPr lang="fr-FR" sz="1400" dirty="0">
              <a:solidFill>
                <a:schemeClr val="bg2">
                  <a:lumMod val="50000"/>
                </a:schemeClr>
              </a:solidFill>
            </a:endParaRPr>
          </a:p>
        </p:txBody>
      </p:sp>
      <p:sp>
        <p:nvSpPr>
          <p:cNvPr id="38" name="Triangle 37">
            <a:extLst>
              <a:ext uri="{FF2B5EF4-FFF2-40B4-BE49-F238E27FC236}">
                <a16:creationId xmlns:a16="http://schemas.microsoft.com/office/drawing/2014/main" id="{34BB884B-85C4-8A76-AC25-6880210074F9}"/>
              </a:ext>
            </a:extLst>
          </p:cNvPr>
          <p:cNvSpPr/>
          <p:nvPr/>
        </p:nvSpPr>
        <p:spPr>
          <a:xfrm rot="10800000">
            <a:off x="10260470" y="73352"/>
            <a:ext cx="226971" cy="17260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35492EEF-6641-8DED-D024-F2615CFFD7DB}"/>
              </a:ext>
            </a:extLst>
          </p:cNvPr>
          <p:cNvSpPr/>
          <p:nvPr/>
        </p:nvSpPr>
        <p:spPr>
          <a:xfrm>
            <a:off x="1205409" y="68928"/>
            <a:ext cx="1573764" cy="738664"/>
          </a:xfrm>
          <a:prstGeom prst="rect">
            <a:avLst/>
          </a:prstGeom>
        </p:spPr>
        <p:txBody>
          <a:bodyPr wrap="none">
            <a:spAutoFit/>
          </a:bodyPr>
          <a:lstStyle/>
          <a:p>
            <a:r>
              <a:rPr lang="fr-FR" sz="1400" dirty="0">
                <a:solidFill>
                  <a:schemeClr val="bg2">
                    <a:lumMod val="50000"/>
                  </a:schemeClr>
                </a:solidFill>
                <a:latin typeface="Arial Narrow" panose="020B0604020202020204" pitchFamily="34" charset="0"/>
                <a:cs typeface="Arial Narrow" panose="020B0604020202020204" pitchFamily="34" charset="0"/>
              </a:rPr>
              <a:t>ENSEIGNER</a:t>
            </a:r>
          </a:p>
          <a:p>
            <a:r>
              <a:rPr lang="fr-FR" sz="1400" dirty="0">
                <a:solidFill>
                  <a:schemeClr val="bg2">
                    <a:lumMod val="50000"/>
                  </a:schemeClr>
                </a:solidFill>
                <a:latin typeface="Arial Narrow" panose="020B0604020202020204" pitchFamily="34" charset="0"/>
                <a:cs typeface="Arial Narrow" panose="020B0604020202020204" pitchFamily="34" charset="0"/>
              </a:rPr>
              <a:t>LES PROCÉDURES</a:t>
            </a:r>
          </a:p>
          <a:p>
            <a:r>
              <a:rPr lang="fr-FR" sz="1400" dirty="0">
                <a:solidFill>
                  <a:schemeClr val="bg2">
                    <a:lumMod val="50000"/>
                  </a:schemeClr>
                </a:solidFill>
                <a:latin typeface="Arial Narrow" panose="020B0604020202020204" pitchFamily="34" charset="0"/>
                <a:cs typeface="Arial Narrow" panose="020B0604020202020204" pitchFamily="34" charset="0"/>
              </a:rPr>
              <a:t>DE DÉSATURATION</a:t>
            </a:r>
          </a:p>
        </p:txBody>
      </p:sp>
    </p:spTree>
    <p:extLst>
      <p:ext uri="{BB962C8B-B14F-4D97-AF65-F5344CB8AC3E}">
        <p14:creationId xmlns:p14="http://schemas.microsoft.com/office/powerpoint/2010/main" val="395239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2">
                                            <p:txEl>
                                              <p:pRg st="5" end="5"/>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1" grpId="0" animBg="1"/>
      <p:bldP spid="3" grpId="0" animBg="1"/>
      <p:bldP spid="7" grpId="0" build="p"/>
      <p:bldP spid="10" grpId="0" build="p"/>
      <p:bldP spid="14" grpId="0"/>
      <p:bldP spid="2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93514930-6D86-3A39-DC0D-5E7FCF368E33}"/>
              </a:ext>
            </a:extLst>
          </p:cNvPr>
          <p:cNvSpPr/>
          <p:nvPr/>
        </p:nvSpPr>
        <p:spPr>
          <a:xfrm>
            <a:off x="11661169" y="6582228"/>
            <a:ext cx="690487" cy="5515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E2BDBC6-F03B-DC49-AA1F-0563E27370B8}" type="slidenum">
              <a:rPr lang="fr-FR" smtClean="0"/>
              <a:pPr algn="ctr"/>
              <a:t>8</a:t>
            </a:fld>
            <a:endParaRPr lang="fr-FR" dirty="0"/>
          </a:p>
          <a:p>
            <a:pPr algn="ctr"/>
            <a:endParaRPr lang="fr-FR" dirty="0"/>
          </a:p>
        </p:txBody>
      </p:sp>
      <p:sp>
        <p:nvSpPr>
          <p:cNvPr id="2" name="ZoneTexte 1">
            <a:extLst>
              <a:ext uri="{FF2B5EF4-FFF2-40B4-BE49-F238E27FC236}">
                <a16:creationId xmlns:a16="http://schemas.microsoft.com/office/drawing/2014/main" id="{84B2BE73-D3A0-A7C5-ACAD-F51E9753B21F}"/>
              </a:ext>
            </a:extLst>
          </p:cNvPr>
          <p:cNvSpPr txBox="1"/>
          <p:nvPr/>
        </p:nvSpPr>
        <p:spPr>
          <a:xfrm>
            <a:off x="592664" y="1101003"/>
            <a:ext cx="10794391" cy="584775"/>
          </a:xfrm>
          <a:prstGeom prst="rect">
            <a:avLst/>
          </a:prstGeom>
          <a:noFill/>
        </p:spPr>
        <p:txBody>
          <a:bodyPr wrap="square" rtlCol="0">
            <a:spAutoFit/>
          </a:bodyPr>
          <a:lstStyle/>
          <a:p>
            <a:r>
              <a:rPr lang="fr-FR" sz="3200" b="1" dirty="0">
                <a:latin typeface="Arial Narrow" panose="020B0604020202020204" pitchFamily="34" charset="0"/>
                <a:cs typeface="Arial Narrow" panose="020B0604020202020204" pitchFamily="34" charset="0"/>
              </a:rPr>
              <a:t>Exemple de plan comparatif par les procédures</a:t>
            </a:r>
          </a:p>
        </p:txBody>
      </p:sp>
      <p:sp>
        <p:nvSpPr>
          <p:cNvPr id="4" name="Rectangle 3">
            <a:extLst>
              <a:ext uri="{FF2B5EF4-FFF2-40B4-BE49-F238E27FC236}">
                <a16:creationId xmlns:a16="http://schemas.microsoft.com/office/drawing/2014/main" id="{AA3B716B-FB7E-E9FD-ED54-3C9AE42B8A77}"/>
              </a:ext>
            </a:extLst>
          </p:cNvPr>
          <p:cNvSpPr/>
          <p:nvPr/>
        </p:nvSpPr>
        <p:spPr>
          <a:xfrm>
            <a:off x="660398" y="1896533"/>
            <a:ext cx="2607733"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PROCÉDURES</a:t>
            </a:r>
          </a:p>
          <a:p>
            <a:pPr algn="ctr"/>
            <a:r>
              <a:rPr lang="fr-FR" sz="1400" dirty="0"/>
              <a:t>(et définition)</a:t>
            </a:r>
          </a:p>
        </p:txBody>
      </p:sp>
      <p:sp>
        <p:nvSpPr>
          <p:cNvPr id="6" name="Rectangle 5">
            <a:extLst>
              <a:ext uri="{FF2B5EF4-FFF2-40B4-BE49-F238E27FC236}">
                <a16:creationId xmlns:a16="http://schemas.microsoft.com/office/drawing/2014/main" id="{B6D35597-2810-3A99-0E42-BFC59D631339}"/>
              </a:ext>
            </a:extLst>
          </p:cNvPr>
          <p:cNvSpPr/>
          <p:nvPr/>
        </p:nvSpPr>
        <p:spPr>
          <a:xfrm>
            <a:off x="3420531" y="1896533"/>
            <a:ext cx="2607733"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MODÉLISATION ?</a:t>
            </a:r>
          </a:p>
          <a:p>
            <a:pPr algn="ctr"/>
            <a:r>
              <a:rPr lang="fr-FR" sz="1400" dirty="0"/>
              <a:t>(limites de tout modèle)</a:t>
            </a:r>
          </a:p>
        </p:txBody>
      </p:sp>
      <p:sp>
        <p:nvSpPr>
          <p:cNvPr id="8" name="Rectangle 7">
            <a:extLst>
              <a:ext uri="{FF2B5EF4-FFF2-40B4-BE49-F238E27FC236}">
                <a16:creationId xmlns:a16="http://schemas.microsoft.com/office/drawing/2014/main" id="{B5324ADE-3665-3F6A-B743-56E418678A99}"/>
              </a:ext>
            </a:extLst>
          </p:cNvPr>
          <p:cNvSpPr/>
          <p:nvPr/>
        </p:nvSpPr>
        <p:spPr>
          <a:xfrm>
            <a:off x="6248397" y="1896533"/>
            <a:ext cx="2607733"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ORDINATEURS</a:t>
            </a:r>
          </a:p>
        </p:txBody>
      </p:sp>
      <p:sp>
        <p:nvSpPr>
          <p:cNvPr id="9" name="Rectangle 8">
            <a:extLst>
              <a:ext uri="{FF2B5EF4-FFF2-40B4-BE49-F238E27FC236}">
                <a16:creationId xmlns:a16="http://schemas.microsoft.com/office/drawing/2014/main" id="{3391A22C-2791-6087-D1B2-288C333AF572}"/>
              </a:ext>
            </a:extLst>
          </p:cNvPr>
          <p:cNvSpPr/>
          <p:nvPr/>
        </p:nvSpPr>
        <p:spPr>
          <a:xfrm>
            <a:off x="9156787" y="1896533"/>
            <a:ext cx="2899742"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MODE D’EMPLOI TABLES</a:t>
            </a:r>
          </a:p>
          <a:p>
            <a:pPr algn="ctr"/>
            <a:r>
              <a:rPr lang="fr-FR" dirty="0"/>
              <a:t>(</a:t>
            </a:r>
            <a:r>
              <a:rPr lang="fr-FR" sz="1200" dirty="0"/>
              <a:t>EX. MN90, US-NAVY, BÜHLMANN)</a:t>
            </a:r>
          </a:p>
        </p:txBody>
      </p:sp>
      <p:cxnSp>
        <p:nvCxnSpPr>
          <p:cNvPr id="11" name="Connecteur droit 10">
            <a:extLst>
              <a:ext uri="{FF2B5EF4-FFF2-40B4-BE49-F238E27FC236}">
                <a16:creationId xmlns:a16="http://schemas.microsoft.com/office/drawing/2014/main" id="{67F8198A-F16C-5C71-0B8E-794CFA8EA1C4}"/>
              </a:ext>
            </a:extLst>
          </p:cNvPr>
          <p:cNvCxnSpPr/>
          <p:nvPr/>
        </p:nvCxnSpPr>
        <p:spPr>
          <a:xfrm>
            <a:off x="3335864" y="2481308"/>
            <a:ext cx="0" cy="4100920"/>
          </a:xfrm>
          <a:prstGeom prst="line">
            <a:avLst/>
          </a:prstGeom>
          <a:ln w="15875">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B96C7C4A-3232-86F4-04BF-1CE4603F94DD}"/>
              </a:ext>
            </a:extLst>
          </p:cNvPr>
          <p:cNvCxnSpPr/>
          <p:nvPr/>
        </p:nvCxnSpPr>
        <p:spPr>
          <a:xfrm>
            <a:off x="6112934" y="2481308"/>
            <a:ext cx="0" cy="4100920"/>
          </a:xfrm>
          <a:prstGeom prst="line">
            <a:avLst/>
          </a:prstGeom>
          <a:ln w="15875">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C4BACD65-02CE-D75F-16A2-4861F280EBEE}"/>
              </a:ext>
            </a:extLst>
          </p:cNvPr>
          <p:cNvCxnSpPr/>
          <p:nvPr/>
        </p:nvCxnSpPr>
        <p:spPr>
          <a:xfrm>
            <a:off x="9021324" y="2481308"/>
            <a:ext cx="0" cy="4100920"/>
          </a:xfrm>
          <a:prstGeom prst="line">
            <a:avLst/>
          </a:prstGeom>
          <a:ln w="15875">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5143E88-4E40-74FF-F2E5-2433035BED60}"/>
              </a:ext>
            </a:extLst>
          </p:cNvPr>
          <p:cNvSpPr txBox="1"/>
          <p:nvPr/>
        </p:nvSpPr>
        <p:spPr>
          <a:xfrm>
            <a:off x="607514" y="2628780"/>
            <a:ext cx="2670539" cy="2308324"/>
          </a:xfrm>
          <a:prstGeom prst="rect">
            <a:avLst/>
          </a:prstGeom>
          <a:noFill/>
        </p:spPr>
        <p:txBody>
          <a:bodyPr wrap="none" rtlCol="0">
            <a:spAutoFit/>
          </a:bodyPr>
          <a:lstStyle/>
          <a:p>
            <a:r>
              <a:rPr lang="fr-FR" b="1" dirty="0"/>
              <a:t>Procédures hétérogènes</a:t>
            </a:r>
          </a:p>
          <a:p>
            <a:pPr marL="342900" indent="-342900">
              <a:buFont typeface="+mj-lt"/>
              <a:buAutoNum type="alphaLcParenR"/>
            </a:pPr>
            <a:r>
              <a:rPr lang="fr-FR" dirty="0"/>
              <a:t>Niveaux de saturation</a:t>
            </a:r>
            <a:br>
              <a:rPr lang="fr-FR" dirty="0"/>
            </a:br>
            <a:r>
              <a:rPr lang="fr-FR" dirty="0"/>
              <a:t>différents.</a:t>
            </a:r>
          </a:p>
          <a:p>
            <a:pPr marL="342900" indent="-342900">
              <a:buFont typeface="+mj-lt"/>
              <a:buAutoNum type="alphaLcParenR"/>
            </a:pPr>
            <a:r>
              <a:rPr lang="fr-FR" dirty="0"/>
              <a:t>Tables + ordinateurs.</a:t>
            </a:r>
          </a:p>
          <a:p>
            <a:pPr marL="342900" indent="-342900">
              <a:buFont typeface="+mj-lt"/>
              <a:buAutoNum type="alphaLcParenR"/>
            </a:pPr>
            <a:r>
              <a:rPr lang="fr-FR" dirty="0"/>
              <a:t>Ordinateurs très</a:t>
            </a:r>
            <a:br>
              <a:rPr lang="fr-FR" dirty="0"/>
            </a:br>
            <a:r>
              <a:rPr lang="fr-FR" dirty="0"/>
              <a:t>différents.</a:t>
            </a:r>
          </a:p>
          <a:p>
            <a:pPr marL="342900" indent="-342900">
              <a:buFont typeface="+mj-lt"/>
              <a:buAutoNum type="alphaLcParenR"/>
            </a:pPr>
            <a:r>
              <a:rPr lang="fr-FR" dirty="0"/>
              <a:t>Paramétrages ordi.</a:t>
            </a:r>
            <a:br>
              <a:rPr lang="fr-FR" dirty="0"/>
            </a:br>
            <a:r>
              <a:rPr lang="fr-FR" dirty="0"/>
              <a:t>(ex. GF) très différents.</a:t>
            </a:r>
          </a:p>
        </p:txBody>
      </p:sp>
      <p:sp>
        <p:nvSpPr>
          <p:cNvPr id="16" name="ZoneTexte 15">
            <a:extLst>
              <a:ext uri="{FF2B5EF4-FFF2-40B4-BE49-F238E27FC236}">
                <a16:creationId xmlns:a16="http://schemas.microsoft.com/office/drawing/2014/main" id="{59FCC437-578C-14E6-807C-A2BE9763C667}"/>
              </a:ext>
            </a:extLst>
          </p:cNvPr>
          <p:cNvSpPr txBox="1"/>
          <p:nvPr/>
        </p:nvSpPr>
        <p:spPr>
          <a:xfrm>
            <a:off x="3335864" y="2665159"/>
            <a:ext cx="1613199" cy="369332"/>
          </a:xfrm>
          <a:prstGeom prst="rect">
            <a:avLst/>
          </a:prstGeom>
          <a:noFill/>
        </p:spPr>
        <p:txBody>
          <a:bodyPr wrap="none" rtlCol="0">
            <a:spAutoFit/>
          </a:bodyPr>
          <a:lstStyle/>
          <a:p>
            <a:r>
              <a:rPr lang="fr-FR" dirty="0"/>
              <a:t>Non applicable</a:t>
            </a:r>
          </a:p>
        </p:txBody>
      </p:sp>
      <p:sp>
        <p:nvSpPr>
          <p:cNvPr id="21" name="Ellipse 20">
            <a:extLst>
              <a:ext uri="{FF2B5EF4-FFF2-40B4-BE49-F238E27FC236}">
                <a16:creationId xmlns:a16="http://schemas.microsoft.com/office/drawing/2014/main" id="{0D5B4EF5-B512-E8A1-52E3-1951CD66FBFE}"/>
              </a:ext>
            </a:extLst>
          </p:cNvPr>
          <p:cNvSpPr/>
          <p:nvPr/>
        </p:nvSpPr>
        <p:spPr>
          <a:xfrm>
            <a:off x="203411" y="2728781"/>
            <a:ext cx="389253" cy="406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19" name="ZoneTexte 18">
            <a:extLst>
              <a:ext uri="{FF2B5EF4-FFF2-40B4-BE49-F238E27FC236}">
                <a16:creationId xmlns:a16="http://schemas.microsoft.com/office/drawing/2014/main" id="{19A821A3-61B1-9AB2-BBA8-C6ACD3B3FEC8}"/>
              </a:ext>
            </a:extLst>
          </p:cNvPr>
          <p:cNvSpPr txBox="1"/>
          <p:nvPr/>
        </p:nvSpPr>
        <p:spPr>
          <a:xfrm>
            <a:off x="6248396" y="2628780"/>
            <a:ext cx="5808133" cy="3508653"/>
          </a:xfrm>
          <a:prstGeom prst="rect">
            <a:avLst/>
          </a:prstGeom>
          <a:solidFill>
            <a:schemeClr val="bg1"/>
          </a:solidFill>
          <a:ln>
            <a:solidFill>
              <a:schemeClr val="accent2"/>
            </a:solidFill>
          </a:ln>
        </p:spPr>
        <p:txBody>
          <a:bodyPr wrap="square" rtlCol="0">
            <a:spAutoFit/>
          </a:bodyPr>
          <a:lstStyle/>
          <a:p>
            <a:pPr algn="ctr">
              <a:spcBef>
                <a:spcPct val="0"/>
              </a:spcBef>
              <a:buFontTx/>
              <a:buNone/>
            </a:pPr>
            <a:r>
              <a:rPr lang="fr-FR" altLang="fr-FR" sz="2400" b="1" dirty="0"/>
              <a:t>4 Règles</a:t>
            </a:r>
          </a:p>
          <a:p>
            <a:pPr>
              <a:spcBef>
                <a:spcPct val="0"/>
              </a:spcBef>
              <a:buFontTx/>
              <a:buNone/>
            </a:pPr>
            <a:endParaRPr lang="fr-FR" altLang="fr-FR" sz="1800" dirty="0"/>
          </a:p>
          <a:p>
            <a:pPr>
              <a:spcBef>
                <a:spcPct val="0"/>
              </a:spcBef>
              <a:buFontTx/>
              <a:buNone/>
            </a:pPr>
            <a:r>
              <a:rPr lang="fr-FR" altLang="fr-FR" sz="1800" b="1" dirty="0"/>
              <a:t>Règle 1: </a:t>
            </a:r>
            <a:r>
              <a:rPr lang="fr-FR" altLang="fr-FR" sz="1800" dirty="0"/>
              <a:t>En surface, avant de plongée. Accord des membres de la palanquée. Mode planification.</a:t>
            </a:r>
          </a:p>
          <a:p>
            <a:pPr>
              <a:spcBef>
                <a:spcPct val="0"/>
              </a:spcBef>
              <a:buFontTx/>
              <a:buNone/>
            </a:pPr>
            <a:endParaRPr lang="fr-FR" altLang="fr-FR" sz="1800" dirty="0"/>
          </a:p>
          <a:p>
            <a:pPr>
              <a:spcBef>
                <a:spcPct val="0"/>
              </a:spcBef>
              <a:buFontTx/>
              <a:buNone/>
            </a:pPr>
            <a:r>
              <a:rPr lang="fr-FR" altLang="fr-FR" sz="1800" b="1" dirty="0"/>
              <a:t>Règle 2: </a:t>
            </a:r>
            <a:r>
              <a:rPr lang="fr-FR" altLang="fr-FR" sz="1800" dirty="0"/>
              <a:t>Groupés, solidaires.</a:t>
            </a:r>
          </a:p>
          <a:p>
            <a:pPr>
              <a:spcBef>
                <a:spcPct val="0"/>
              </a:spcBef>
              <a:buFontTx/>
              <a:buNone/>
            </a:pPr>
            <a:endParaRPr lang="fr-FR" altLang="fr-FR" sz="1800" dirty="0"/>
          </a:p>
          <a:p>
            <a:pPr>
              <a:spcBef>
                <a:spcPct val="0"/>
              </a:spcBef>
              <a:buFontTx/>
              <a:buNone/>
            </a:pPr>
            <a:r>
              <a:rPr lang="fr-FR" altLang="fr-FR" sz="1800" b="1" dirty="0"/>
              <a:t>Règle 3: </a:t>
            </a:r>
            <a:r>
              <a:rPr lang="fr-FR" altLang="fr-FR" sz="1800" dirty="0"/>
              <a:t>La vitesse de remontée la plus lente s’impose à tous.</a:t>
            </a:r>
          </a:p>
          <a:p>
            <a:pPr>
              <a:spcBef>
                <a:spcPct val="0"/>
              </a:spcBef>
              <a:buFontTx/>
              <a:buNone/>
            </a:pPr>
            <a:endParaRPr lang="fr-FR" altLang="fr-FR" sz="1800" b="1" dirty="0"/>
          </a:p>
          <a:p>
            <a:pPr>
              <a:spcBef>
                <a:spcPct val="0"/>
              </a:spcBef>
              <a:buFontTx/>
              <a:buNone/>
            </a:pPr>
            <a:r>
              <a:rPr lang="fr-FR" altLang="fr-FR" sz="1800" b="1" dirty="0"/>
              <a:t>Règle 4: </a:t>
            </a:r>
            <a:r>
              <a:rPr lang="fr-FR" altLang="fr-FR" sz="1800" dirty="0"/>
              <a:t>La désaturation la plus limitative s’impose à tous groupe ( les paliers les plus profond et les plus long)</a:t>
            </a:r>
          </a:p>
        </p:txBody>
      </p:sp>
      <p:sp>
        <p:nvSpPr>
          <p:cNvPr id="20" name="Rectangle 19">
            <a:extLst>
              <a:ext uri="{FF2B5EF4-FFF2-40B4-BE49-F238E27FC236}">
                <a16:creationId xmlns:a16="http://schemas.microsoft.com/office/drawing/2014/main" id="{731E16AB-9CEC-B8DA-1511-2EA27000BC29}"/>
              </a:ext>
            </a:extLst>
          </p:cNvPr>
          <p:cNvSpPr/>
          <p:nvPr/>
        </p:nvSpPr>
        <p:spPr>
          <a:xfrm>
            <a:off x="9356003" y="173992"/>
            <a:ext cx="2451312" cy="738664"/>
          </a:xfrm>
          <a:prstGeom prst="rect">
            <a:avLst/>
          </a:prstGeom>
        </p:spPr>
        <p:txBody>
          <a:bodyPr wrap="none">
            <a:spAutoFit/>
          </a:bodyPr>
          <a:lstStyle/>
          <a:p>
            <a:r>
              <a:rPr lang="fr-FR" sz="1400" b="1" dirty="0">
                <a:latin typeface="Arial Narrow" panose="020B0604020202020204" pitchFamily="34" charset="0"/>
                <a:cs typeface="Arial Narrow" panose="020B0604020202020204" pitchFamily="34" charset="0"/>
              </a:rPr>
              <a:t>ENSEIGNER LES PROCÉDURES</a:t>
            </a:r>
          </a:p>
          <a:p>
            <a:r>
              <a:rPr lang="fr-FR" sz="1400" b="1" dirty="0">
                <a:latin typeface="Arial Narrow" panose="020B0604020202020204" pitchFamily="34" charset="0"/>
                <a:cs typeface="Arial Narrow" panose="020B0604020202020204" pitchFamily="34" charset="0"/>
              </a:rPr>
              <a:t>DE DÉSATURATION :</a:t>
            </a:r>
          </a:p>
          <a:p>
            <a:r>
              <a:rPr lang="fr-FR" sz="1400" b="1" dirty="0">
                <a:latin typeface="Arial Narrow" panose="020B0604020202020204" pitchFamily="34" charset="0"/>
                <a:cs typeface="Arial Narrow" panose="020B0604020202020204" pitchFamily="34" charset="0"/>
              </a:rPr>
              <a:t>PROPOSITION DE PLAN</a:t>
            </a:r>
          </a:p>
        </p:txBody>
      </p:sp>
      <p:sp>
        <p:nvSpPr>
          <p:cNvPr id="23" name="Rectangle 22">
            <a:extLst>
              <a:ext uri="{FF2B5EF4-FFF2-40B4-BE49-F238E27FC236}">
                <a16:creationId xmlns:a16="http://schemas.microsoft.com/office/drawing/2014/main" id="{5FFDDEB9-4E44-2782-A0DE-717E4AD71F83}"/>
              </a:ext>
            </a:extLst>
          </p:cNvPr>
          <p:cNvSpPr/>
          <p:nvPr/>
        </p:nvSpPr>
        <p:spPr>
          <a:xfrm>
            <a:off x="5035441" y="173992"/>
            <a:ext cx="1300805" cy="738664"/>
          </a:xfrm>
          <a:prstGeom prst="rect">
            <a:avLst/>
          </a:prstGeom>
        </p:spPr>
        <p:txBody>
          <a:bodyPr wrap="non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RAPPELS :</a:t>
            </a:r>
          </a:p>
          <a:p>
            <a:r>
              <a:rPr lang="fr-FR" sz="1400" b="1" dirty="0">
                <a:solidFill>
                  <a:schemeClr val="bg2">
                    <a:lumMod val="50000"/>
                  </a:schemeClr>
                </a:solidFill>
                <a:latin typeface="Arial Narrow" panose="020B0604020202020204" pitchFamily="34" charset="0"/>
                <a:cs typeface="Arial Narrow" panose="020B0604020202020204" pitchFamily="34" charset="0"/>
              </a:rPr>
              <a:t>PRÉVENTION</a:t>
            </a:r>
          </a:p>
          <a:p>
            <a:r>
              <a:rPr lang="fr-FR" sz="1400" b="1" dirty="0">
                <a:solidFill>
                  <a:schemeClr val="bg2">
                    <a:lumMod val="50000"/>
                  </a:schemeClr>
                </a:solidFill>
                <a:latin typeface="Arial Narrow" panose="020B0604020202020204" pitchFamily="34" charset="0"/>
                <a:cs typeface="Arial Narrow" panose="020B0604020202020204" pitchFamily="34" charset="0"/>
              </a:rPr>
              <a:t>MODÉLISATION</a:t>
            </a:r>
          </a:p>
        </p:txBody>
      </p:sp>
      <p:sp>
        <p:nvSpPr>
          <p:cNvPr id="24" name="Rectangle 23">
            <a:extLst>
              <a:ext uri="{FF2B5EF4-FFF2-40B4-BE49-F238E27FC236}">
                <a16:creationId xmlns:a16="http://schemas.microsoft.com/office/drawing/2014/main" id="{8FB81F8C-5EB4-CB0C-E081-B7AEC15F7C72}"/>
              </a:ext>
            </a:extLst>
          </p:cNvPr>
          <p:cNvSpPr/>
          <p:nvPr/>
        </p:nvSpPr>
        <p:spPr>
          <a:xfrm>
            <a:off x="2837881" y="173992"/>
            <a:ext cx="1534228" cy="307777"/>
          </a:xfrm>
          <a:prstGeom prst="rect">
            <a:avLst/>
          </a:prstGeom>
        </p:spPr>
        <p:txBody>
          <a:bodyPr wrap="squar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INTRODUCTION</a:t>
            </a:r>
            <a:endParaRPr lang="fr-FR" sz="1400" dirty="0">
              <a:solidFill>
                <a:schemeClr val="bg2">
                  <a:lumMod val="50000"/>
                </a:schemeClr>
              </a:solidFill>
            </a:endParaRPr>
          </a:p>
        </p:txBody>
      </p:sp>
      <p:sp>
        <p:nvSpPr>
          <p:cNvPr id="25" name="Rectangle 24">
            <a:extLst>
              <a:ext uri="{FF2B5EF4-FFF2-40B4-BE49-F238E27FC236}">
                <a16:creationId xmlns:a16="http://schemas.microsoft.com/office/drawing/2014/main" id="{33D97F3C-D473-9A34-6454-CE0BE48102F6}"/>
              </a:ext>
            </a:extLst>
          </p:cNvPr>
          <p:cNvSpPr/>
          <p:nvPr/>
        </p:nvSpPr>
        <p:spPr>
          <a:xfrm>
            <a:off x="6999578" y="173992"/>
            <a:ext cx="1693092" cy="738664"/>
          </a:xfrm>
          <a:prstGeom prst="rect">
            <a:avLst/>
          </a:prstGeom>
        </p:spPr>
        <p:txBody>
          <a:bodyPr wrap="non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PROCÉDURES</a:t>
            </a:r>
          </a:p>
          <a:p>
            <a:r>
              <a:rPr lang="fr-FR" sz="1400" b="1" dirty="0">
                <a:solidFill>
                  <a:schemeClr val="bg2">
                    <a:lumMod val="50000"/>
                  </a:schemeClr>
                </a:solidFill>
                <a:latin typeface="Arial Narrow" panose="020B0604020202020204" pitchFamily="34" charset="0"/>
                <a:cs typeface="Arial Narrow" panose="020B0604020202020204" pitchFamily="34" charset="0"/>
              </a:rPr>
              <a:t>DE DÉSATURATION :</a:t>
            </a:r>
          </a:p>
          <a:p>
            <a:r>
              <a:rPr lang="fr-FR" sz="1400" b="1" dirty="0">
                <a:solidFill>
                  <a:schemeClr val="bg2">
                    <a:lumMod val="50000"/>
                  </a:schemeClr>
                </a:solidFill>
                <a:latin typeface="Arial Narrow" panose="020B0604020202020204" pitchFamily="34" charset="0"/>
                <a:cs typeface="Arial Narrow" panose="020B0604020202020204" pitchFamily="34" charset="0"/>
              </a:rPr>
              <a:t>QUESTIONS POSÉES</a:t>
            </a:r>
            <a:endParaRPr lang="fr-FR" sz="1400" dirty="0">
              <a:solidFill>
                <a:schemeClr val="bg2">
                  <a:lumMod val="50000"/>
                </a:schemeClr>
              </a:solidFill>
            </a:endParaRPr>
          </a:p>
        </p:txBody>
      </p:sp>
      <p:sp>
        <p:nvSpPr>
          <p:cNvPr id="32" name="Triangle 31">
            <a:extLst>
              <a:ext uri="{FF2B5EF4-FFF2-40B4-BE49-F238E27FC236}">
                <a16:creationId xmlns:a16="http://schemas.microsoft.com/office/drawing/2014/main" id="{5FBCBF4E-317F-2C28-0514-D2DC4C3A6FE7}"/>
              </a:ext>
            </a:extLst>
          </p:cNvPr>
          <p:cNvSpPr/>
          <p:nvPr/>
        </p:nvSpPr>
        <p:spPr>
          <a:xfrm rot="10800000">
            <a:off x="10260470" y="73352"/>
            <a:ext cx="226971" cy="17260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8C2D5BB6-8087-69AD-A3C7-47DBF4AFB186}"/>
              </a:ext>
            </a:extLst>
          </p:cNvPr>
          <p:cNvSpPr/>
          <p:nvPr/>
        </p:nvSpPr>
        <p:spPr>
          <a:xfrm>
            <a:off x="1205409" y="68928"/>
            <a:ext cx="1573764" cy="738664"/>
          </a:xfrm>
          <a:prstGeom prst="rect">
            <a:avLst/>
          </a:prstGeom>
        </p:spPr>
        <p:txBody>
          <a:bodyPr wrap="none">
            <a:spAutoFit/>
          </a:bodyPr>
          <a:lstStyle/>
          <a:p>
            <a:r>
              <a:rPr lang="fr-FR" sz="1400" dirty="0">
                <a:solidFill>
                  <a:schemeClr val="bg2">
                    <a:lumMod val="50000"/>
                  </a:schemeClr>
                </a:solidFill>
                <a:latin typeface="Arial Narrow" panose="020B0604020202020204" pitchFamily="34" charset="0"/>
                <a:cs typeface="Arial Narrow" panose="020B0604020202020204" pitchFamily="34" charset="0"/>
              </a:rPr>
              <a:t>ENSEIGNER</a:t>
            </a:r>
          </a:p>
          <a:p>
            <a:r>
              <a:rPr lang="fr-FR" sz="1400" dirty="0">
                <a:solidFill>
                  <a:schemeClr val="bg2">
                    <a:lumMod val="50000"/>
                  </a:schemeClr>
                </a:solidFill>
                <a:latin typeface="Arial Narrow" panose="020B0604020202020204" pitchFamily="34" charset="0"/>
                <a:cs typeface="Arial Narrow" panose="020B0604020202020204" pitchFamily="34" charset="0"/>
              </a:rPr>
              <a:t>LES PROCÉDURES</a:t>
            </a:r>
          </a:p>
          <a:p>
            <a:r>
              <a:rPr lang="fr-FR" sz="1400" dirty="0">
                <a:solidFill>
                  <a:schemeClr val="bg2">
                    <a:lumMod val="50000"/>
                  </a:schemeClr>
                </a:solidFill>
                <a:latin typeface="Arial Narrow" panose="020B0604020202020204" pitchFamily="34" charset="0"/>
                <a:cs typeface="Arial Narrow" panose="020B0604020202020204" pitchFamily="34" charset="0"/>
              </a:rPr>
              <a:t>DE DÉSATURATION</a:t>
            </a:r>
          </a:p>
        </p:txBody>
      </p:sp>
      <p:sp>
        <p:nvSpPr>
          <p:cNvPr id="3" name="ZoneTexte 2">
            <a:extLst>
              <a:ext uri="{FF2B5EF4-FFF2-40B4-BE49-F238E27FC236}">
                <a16:creationId xmlns:a16="http://schemas.microsoft.com/office/drawing/2014/main" id="{068FE3AE-A4A7-E2C0-D69A-32A65F6A8808}"/>
              </a:ext>
            </a:extLst>
          </p:cNvPr>
          <p:cNvSpPr txBox="1"/>
          <p:nvPr/>
        </p:nvSpPr>
        <p:spPr>
          <a:xfrm>
            <a:off x="1230036" y="5721934"/>
            <a:ext cx="1928028" cy="830997"/>
          </a:xfrm>
          <a:prstGeom prst="rect">
            <a:avLst/>
          </a:prstGeom>
          <a:noFill/>
        </p:spPr>
        <p:txBody>
          <a:bodyPr wrap="none" rtlCol="0">
            <a:spAutoFit/>
          </a:bodyPr>
          <a:lstStyle/>
          <a:p>
            <a:r>
              <a:rPr lang="fr-FR" sz="1600" dirty="0"/>
              <a:t>Voir Plongée Plaisir 4</a:t>
            </a:r>
          </a:p>
          <a:p>
            <a:r>
              <a:rPr lang="fr-FR" sz="1600" dirty="0"/>
              <a:t>11</a:t>
            </a:r>
            <a:r>
              <a:rPr lang="fr-FR" sz="1600" baseline="30000" dirty="0"/>
              <a:t>e</a:t>
            </a:r>
            <a:r>
              <a:rPr lang="fr-FR" sz="1600" dirty="0"/>
              <a:t> édition </a:t>
            </a:r>
          </a:p>
          <a:p>
            <a:r>
              <a:rPr lang="fr-FR" sz="1600" dirty="0"/>
              <a:t>pages 259 à 275</a:t>
            </a:r>
          </a:p>
        </p:txBody>
      </p:sp>
      <p:pic>
        <p:nvPicPr>
          <p:cNvPr id="7" name="Image 6">
            <a:extLst>
              <a:ext uri="{FF2B5EF4-FFF2-40B4-BE49-F238E27FC236}">
                <a16:creationId xmlns:a16="http://schemas.microsoft.com/office/drawing/2014/main" id="{D02C7A87-C81B-2FD6-E14D-7535760263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836" y="5041190"/>
            <a:ext cx="1008200" cy="1453435"/>
          </a:xfrm>
          <a:prstGeom prst="rect">
            <a:avLst/>
          </a:prstGeom>
          <a:effectLst>
            <a:outerShdw blurRad="50800" dist="50800" dir="2700000" algn="tl" rotWithShape="0">
              <a:schemeClr val="bg1">
                <a:alpha val="40000"/>
              </a:schemeClr>
            </a:outerShdw>
          </a:effectLst>
        </p:spPr>
      </p:pic>
      <p:cxnSp>
        <p:nvCxnSpPr>
          <p:cNvPr id="18" name="Connecteur droit avec flèche 17">
            <a:extLst>
              <a:ext uri="{FF2B5EF4-FFF2-40B4-BE49-F238E27FC236}">
                <a16:creationId xmlns:a16="http://schemas.microsoft.com/office/drawing/2014/main" id="{A8B6E92D-E9C7-BBAB-B472-CA5E46648830}"/>
              </a:ext>
            </a:extLst>
          </p:cNvPr>
          <p:cNvCxnSpPr/>
          <p:nvPr/>
        </p:nvCxnSpPr>
        <p:spPr>
          <a:xfrm>
            <a:off x="1584960" y="4937104"/>
            <a:ext cx="0" cy="83080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42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bg/>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p:bldP spid="21" grpId="0" animBg="1"/>
      <p:bldP spid="19"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93514930-6D86-3A39-DC0D-5E7FCF368E33}"/>
              </a:ext>
            </a:extLst>
          </p:cNvPr>
          <p:cNvSpPr/>
          <p:nvPr/>
        </p:nvSpPr>
        <p:spPr>
          <a:xfrm>
            <a:off x="11661169" y="6582228"/>
            <a:ext cx="690487" cy="5515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E2BDBC6-F03B-DC49-AA1F-0563E27370B8}" type="slidenum">
              <a:rPr lang="fr-FR" smtClean="0"/>
              <a:pPr algn="ctr"/>
              <a:t>9</a:t>
            </a:fld>
            <a:endParaRPr lang="fr-FR" dirty="0"/>
          </a:p>
          <a:p>
            <a:pPr algn="ctr"/>
            <a:endParaRPr lang="fr-FR" dirty="0"/>
          </a:p>
        </p:txBody>
      </p:sp>
      <p:sp>
        <p:nvSpPr>
          <p:cNvPr id="2" name="ZoneTexte 1">
            <a:extLst>
              <a:ext uri="{FF2B5EF4-FFF2-40B4-BE49-F238E27FC236}">
                <a16:creationId xmlns:a16="http://schemas.microsoft.com/office/drawing/2014/main" id="{84B2BE73-D3A0-A7C5-ACAD-F51E9753B21F}"/>
              </a:ext>
            </a:extLst>
          </p:cNvPr>
          <p:cNvSpPr txBox="1"/>
          <p:nvPr/>
        </p:nvSpPr>
        <p:spPr>
          <a:xfrm>
            <a:off x="592664" y="1101003"/>
            <a:ext cx="11277602" cy="584775"/>
          </a:xfrm>
          <a:prstGeom prst="rect">
            <a:avLst/>
          </a:prstGeom>
          <a:noFill/>
        </p:spPr>
        <p:txBody>
          <a:bodyPr wrap="square" rtlCol="0">
            <a:spAutoFit/>
          </a:bodyPr>
          <a:lstStyle/>
          <a:p>
            <a:r>
              <a:rPr lang="fr-FR" sz="3200" b="1" dirty="0">
                <a:latin typeface="Arial Narrow" panose="020B0604020202020204" pitchFamily="34" charset="0"/>
                <a:cs typeface="Arial Narrow" panose="020B0604020202020204" pitchFamily="34" charset="0"/>
              </a:rPr>
              <a:t>Exemple de plan comparatif par les procédures (procédures à risque)</a:t>
            </a:r>
          </a:p>
        </p:txBody>
      </p:sp>
      <p:sp>
        <p:nvSpPr>
          <p:cNvPr id="4" name="Rectangle 3">
            <a:extLst>
              <a:ext uri="{FF2B5EF4-FFF2-40B4-BE49-F238E27FC236}">
                <a16:creationId xmlns:a16="http://schemas.microsoft.com/office/drawing/2014/main" id="{AA3B716B-FB7E-E9FD-ED54-3C9AE42B8A77}"/>
              </a:ext>
            </a:extLst>
          </p:cNvPr>
          <p:cNvSpPr/>
          <p:nvPr/>
        </p:nvSpPr>
        <p:spPr>
          <a:xfrm>
            <a:off x="660398" y="1896533"/>
            <a:ext cx="2607733"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PROCÉDURES</a:t>
            </a:r>
          </a:p>
          <a:p>
            <a:pPr algn="ctr"/>
            <a:r>
              <a:rPr lang="fr-FR" sz="1400" dirty="0"/>
              <a:t>(et définition)</a:t>
            </a:r>
          </a:p>
        </p:txBody>
      </p:sp>
      <p:sp>
        <p:nvSpPr>
          <p:cNvPr id="6" name="Rectangle 5">
            <a:extLst>
              <a:ext uri="{FF2B5EF4-FFF2-40B4-BE49-F238E27FC236}">
                <a16:creationId xmlns:a16="http://schemas.microsoft.com/office/drawing/2014/main" id="{B6D35597-2810-3A99-0E42-BFC59D631339}"/>
              </a:ext>
            </a:extLst>
          </p:cNvPr>
          <p:cNvSpPr/>
          <p:nvPr/>
        </p:nvSpPr>
        <p:spPr>
          <a:xfrm>
            <a:off x="3420531" y="1896533"/>
            <a:ext cx="2607733"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MODÉLISATION ?</a:t>
            </a:r>
          </a:p>
          <a:p>
            <a:pPr algn="ctr"/>
            <a:r>
              <a:rPr lang="fr-FR" sz="1400" dirty="0"/>
              <a:t>(limites de tout modèle)</a:t>
            </a:r>
          </a:p>
        </p:txBody>
      </p:sp>
      <p:sp>
        <p:nvSpPr>
          <p:cNvPr id="8" name="Rectangle 7">
            <a:extLst>
              <a:ext uri="{FF2B5EF4-FFF2-40B4-BE49-F238E27FC236}">
                <a16:creationId xmlns:a16="http://schemas.microsoft.com/office/drawing/2014/main" id="{B5324ADE-3665-3F6A-B743-56E418678A99}"/>
              </a:ext>
            </a:extLst>
          </p:cNvPr>
          <p:cNvSpPr/>
          <p:nvPr/>
        </p:nvSpPr>
        <p:spPr>
          <a:xfrm>
            <a:off x="6248397" y="1896533"/>
            <a:ext cx="2607733"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ORDINATEURS</a:t>
            </a:r>
          </a:p>
        </p:txBody>
      </p:sp>
      <p:sp>
        <p:nvSpPr>
          <p:cNvPr id="9" name="Rectangle 8">
            <a:extLst>
              <a:ext uri="{FF2B5EF4-FFF2-40B4-BE49-F238E27FC236}">
                <a16:creationId xmlns:a16="http://schemas.microsoft.com/office/drawing/2014/main" id="{3391A22C-2791-6087-D1B2-288C333AF572}"/>
              </a:ext>
            </a:extLst>
          </p:cNvPr>
          <p:cNvSpPr/>
          <p:nvPr/>
        </p:nvSpPr>
        <p:spPr>
          <a:xfrm>
            <a:off x="9156787" y="1896533"/>
            <a:ext cx="2899742"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MODE D’EMPLOI TABLES</a:t>
            </a:r>
          </a:p>
          <a:p>
            <a:pPr algn="ctr"/>
            <a:r>
              <a:rPr lang="fr-FR" dirty="0"/>
              <a:t>(</a:t>
            </a:r>
            <a:r>
              <a:rPr lang="fr-FR" sz="1200" dirty="0"/>
              <a:t>EX. MN90, US-NAVY, BÜHLMANN)</a:t>
            </a:r>
          </a:p>
        </p:txBody>
      </p:sp>
      <p:cxnSp>
        <p:nvCxnSpPr>
          <p:cNvPr id="11" name="Connecteur droit 10">
            <a:extLst>
              <a:ext uri="{FF2B5EF4-FFF2-40B4-BE49-F238E27FC236}">
                <a16:creationId xmlns:a16="http://schemas.microsoft.com/office/drawing/2014/main" id="{67F8198A-F16C-5C71-0B8E-794CFA8EA1C4}"/>
              </a:ext>
            </a:extLst>
          </p:cNvPr>
          <p:cNvCxnSpPr/>
          <p:nvPr/>
        </p:nvCxnSpPr>
        <p:spPr>
          <a:xfrm>
            <a:off x="3335864" y="2481308"/>
            <a:ext cx="0" cy="4100920"/>
          </a:xfrm>
          <a:prstGeom prst="line">
            <a:avLst/>
          </a:prstGeom>
          <a:ln w="15875">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B96C7C4A-3232-86F4-04BF-1CE4603F94DD}"/>
              </a:ext>
            </a:extLst>
          </p:cNvPr>
          <p:cNvCxnSpPr/>
          <p:nvPr/>
        </p:nvCxnSpPr>
        <p:spPr>
          <a:xfrm>
            <a:off x="6112934" y="2481308"/>
            <a:ext cx="0" cy="4100920"/>
          </a:xfrm>
          <a:prstGeom prst="line">
            <a:avLst/>
          </a:prstGeom>
          <a:ln w="15875">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C4BACD65-02CE-D75F-16A2-4861F280EBEE}"/>
              </a:ext>
            </a:extLst>
          </p:cNvPr>
          <p:cNvCxnSpPr/>
          <p:nvPr/>
        </p:nvCxnSpPr>
        <p:spPr>
          <a:xfrm>
            <a:off x="9021324" y="2481308"/>
            <a:ext cx="0" cy="4100920"/>
          </a:xfrm>
          <a:prstGeom prst="line">
            <a:avLst/>
          </a:prstGeom>
          <a:ln w="15875">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5143E88-4E40-74FF-F2E5-2433035BED60}"/>
              </a:ext>
            </a:extLst>
          </p:cNvPr>
          <p:cNvSpPr txBox="1"/>
          <p:nvPr/>
        </p:nvSpPr>
        <p:spPr>
          <a:xfrm>
            <a:off x="607514" y="2628780"/>
            <a:ext cx="2402581" cy="1477328"/>
          </a:xfrm>
          <a:prstGeom prst="rect">
            <a:avLst/>
          </a:prstGeom>
          <a:noFill/>
        </p:spPr>
        <p:txBody>
          <a:bodyPr wrap="none" rtlCol="0">
            <a:spAutoFit/>
          </a:bodyPr>
          <a:lstStyle/>
          <a:p>
            <a:r>
              <a:rPr lang="fr-FR" b="1" dirty="0"/>
              <a:t>Plus de deux plongées</a:t>
            </a:r>
            <a:br>
              <a:rPr lang="fr-FR" b="1" dirty="0"/>
            </a:br>
            <a:r>
              <a:rPr lang="fr-FR" b="1" dirty="0"/>
              <a:t>par jour :</a:t>
            </a:r>
          </a:p>
          <a:p>
            <a:pPr marL="342900" indent="-342900">
              <a:buFont typeface="+mj-lt"/>
              <a:buAutoNum type="alphaLcParenR"/>
            </a:pPr>
            <a:r>
              <a:rPr lang="fr-FR" dirty="0"/>
              <a:t>Plongée de nuit.</a:t>
            </a:r>
          </a:p>
          <a:p>
            <a:pPr marL="342900" indent="-342900">
              <a:buFont typeface="+mj-lt"/>
              <a:buAutoNum type="alphaLcParenR"/>
            </a:pPr>
            <a:r>
              <a:rPr lang="fr-FR" dirty="0" err="1"/>
              <a:t>Two</a:t>
            </a:r>
            <a:r>
              <a:rPr lang="fr-FR" dirty="0"/>
              <a:t>-tank dive.</a:t>
            </a:r>
          </a:p>
          <a:p>
            <a:pPr marL="342900" indent="-342900">
              <a:buFont typeface="+mj-lt"/>
              <a:buAutoNum type="alphaLcParenR"/>
            </a:pPr>
            <a:r>
              <a:rPr lang="fr-FR" dirty="0"/>
              <a:t>Croisières plongées.</a:t>
            </a:r>
          </a:p>
        </p:txBody>
      </p:sp>
      <p:sp>
        <p:nvSpPr>
          <p:cNvPr id="16" name="ZoneTexte 15">
            <a:extLst>
              <a:ext uri="{FF2B5EF4-FFF2-40B4-BE49-F238E27FC236}">
                <a16:creationId xmlns:a16="http://schemas.microsoft.com/office/drawing/2014/main" id="{59FCC437-578C-14E6-807C-A2BE9763C667}"/>
              </a:ext>
            </a:extLst>
          </p:cNvPr>
          <p:cNvSpPr txBox="1"/>
          <p:nvPr/>
        </p:nvSpPr>
        <p:spPr>
          <a:xfrm>
            <a:off x="3335864" y="2665159"/>
            <a:ext cx="1542410" cy="369332"/>
          </a:xfrm>
          <a:prstGeom prst="rect">
            <a:avLst/>
          </a:prstGeom>
          <a:noFill/>
        </p:spPr>
        <p:txBody>
          <a:bodyPr wrap="none" rtlCol="0">
            <a:spAutoFit/>
          </a:bodyPr>
          <a:lstStyle/>
          <a:p>
            <a:r>
              <a:rPr lang="fr-FR" dirty="0"/>
              <a:t>Non modélisé.</a:t>
            </a:r>
          </a:p>
        </p:txBody>
      </p:sp>
      <p:sp>
        <p:nvSpPr>
          <p:cNvPr id="3" name="Triangle 2">
            <a:extLst>
              <a:ext uri="{FF2B5EF4-FFF2-40B4-BE49-F238E27FC236}">
                <a16:creationId xmlns:a16="http://schemas.microsoft.com/office/drawing/2014/main" id="{B4B1D3D4-50FF-6ADB-F25F-C172C6DD52A8}"/>
              </a:ext>
            </a:extLst>
          </p:cNvPr>
          <p:cNvSpPr/>
          <p:nvPr/>
        </p:nvSpPr>
        <p:spPr>
          <a:xfrm>
            <a:off x="92920" y="2665159"/>
            <a:ext cx="456783" cy="383600"/>
          </a:xfrm>
          <a:prstGeom prst="triangle">
            <a:avLst>
              <a:gd name="adj" fmla="val 4891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a:t>
            </a:r>
          </a:p>
        </p:txBody>
      </p:sp>
      <p:sp>
        <p:nvSpPr>
          <p:cNvPr id="7" name="ZoneTexte 6">
            <a:extLst>
              <a:ext uri="{FF2B5EF4-FFF2-40B4-BE49-F238E27FC236}">
                <a16:creationId xmlns:a16="http://schemas.microsoft.com/office/drawing/2014/main" id="{9CD1773D-1D35-3C0A-7754-44E9BB981679}"/>
              </a:ext>
            </a:extLst>
          </p:cNvPr>
          <p:cNvSpPr txBox="1"/>
          <p:nvPr/>
        </p:nvSpPr>
        <p:spPr>
          <a:xfrm>
            <a:off x="9156787" y="2692063"/>
            <a:ext cx="2781018" cy="2031325"/>
          </a:xfrm>
          <a:prstGeom prst="rect">
            <a:avLst/>
          </a:prstGeom>
          <a:noFill/>
        </p:spPr>
        <p:txBody>
          <a:bodyPr wrap="none" rtlCol="0">
            <a:spAutoFit/>
          </a:bodyPr>
          <a:lstStyle/>
          <a:p>
            <a:r>
              <a:rPr lang="fr-FR" dirty="0"/>
              <a:t>Non prévu.</a:t>
            </a:r>
          </a:p>
          <a:p>
            <a:r>
              <a:rPr lang="fr-FR" dirty="0"/>
              <a:t>Pourrait tout de même se</a:t>
            </a:r>
            <a:br>
              <a:rPr lang="fr-FR" dirty="0"/>
            </a:br>
            <a:r>
              <a:rPr lang="fr-FR" dirty="0"/>
              <a:t>calculer avec une utilisation</a:t>
            </a:r>
            <a:br>
              <a:rPr lang="fr-FR" dirty="0"/>
            </a:br>
            <a:r>
              <a:rPr lang="fr-FR" dirty="0"/>
              <a:t>multiple du groupe</a:t>
            </a:r>
            <a:br>
              <a:rPr lang="fr-FR" dirty="0"/>
            </a:br>
            <a:r>
              <a:rPr lang="fr-FR" dirty="0"/>
              <a:t>de plongée(s) successive(s)</a:t>
            </a:r>
            <a:br>
              <a:rPr lang="fr-FR" dirty="0"/>
            </a:br>
            <a:r>
              <a:rPr lang="fr-FR" dirty="0"/>
              <a:t>(idem ordinateurs de</a:t>
            </a:r>
            <a:br>
              <a:rPr lang="fr-FR" dirty="0"/>
            </a:br>
            <a:r>
              <a:rPr lang="fr-FR" dirty="0"/>
              <a:t>plongée).</a:t>
            </a:r>
          </a:p>
        </p:txBody>
      </p:sp>
      <p:sp>
        <p:nvSpPr>
          <p:cNvPr id="10" name="ZoneTexte 9">
            <a:extLst>
              <a:ext uri="{FF2B5EF4-FFF2-40B4-BE49-F238E27FC236}">
                <a16:creationId xmlns:a16="http://schemas.microsoft.com/office/drawing/2014/main" id="{1159658F-C564-2311-7341-FCB44E5D1437}"/>
              </a:ext>
            </a:extLst>
          </p:cNvPr>
          <p:cNvSpPr txBox="1"/>
          <p:nvPr/>
        </p:nvSpPr>
        <p:spPr>
          <a:xfrm>
            <a:off x="6295645" y="2692063"/>
            <a:ext cx="2686826" cy="3139321"/>
          </a:xfrm>
          <a:prstGeom prst="rect">
            <a:avLst/>
          </a:prstGeom>
          <a:noFill/>
        </p:spPr>
        <p:txBody>
          <a:bodyPr wrap="none" rtlCol="0">
            <a:spAutoFit/>
          </a:bodyPr>
          <a:lstStyle/>
          <a:p>
            <a:r>
              <a:rPr lang="fr-FR" dirty="0"/>
              <a:t>Calcul sans limite :</a:t>
            </a:r>
            <a:br>
              <a:rPr lang="fr-FR" dirty="0"/>
            </a:br>
            <a:r>
              <a:rPr lang="fr-FR" dirty="0"/>
              <a:t>simple machine.</a:t>
            </a:r>
          </a:p>
          <a:p>
            <a:r>
              <a:rPr lang="fr-FR" dirty="0"/>
              <a:t>Pas d’intégration des</a:t>
            </a:r>
            <a:br>
              <a:rPr lang="fr-FR" dirty="0"/>
            </a:br>
            <a:r>
              <a:rPr lang="fr-FR" dirty="0"/>
              <a:t>consignes des concepteurs</a:t>
            </a:r>
            <a:br>
              <a:rPr lang="fr-FR" dirty="0"/>
            </a:br>
            <a:r>
              <a:rPr lang="fr-FR" dirty="0"/>
              <a:t>des jeux de paramètres.</a:t>
            </a:r>
          </a:p>
          <a:p>
            <a:r>
              <a:rPr lang="fr-FR" b="1" dirty="0"/>
              <a:t>Choix individuel.</a:t>
            </a:r>
          </a:p>
          <a:p>
            <a:r>
              <a:rPr lang="fr-FR" dirty="0"/>
              <a:t>Différencier les plongées</a:t>
            </a:r>
            <a:br>
              <a:rPr lang="fr-FR" dirty="0"/>
            </a:br>
            <a:r>
              <a:rPr lang="fr-FR" dirty="0"/>
              <a:t>peu saturantes (ex. 18 m</a:t>
            </a:r>
            <a:br>
              <a:rPr lang="fr-FR" dirty="0"/>
            </a:br>
            <a:r>
              <a:rPr lang="fr-FR" dirty="0"/>
              <a:t>60 min puis 12 m 60 min)</a:t>
            </a:r>
            <a:br>
              <a:rPr lang="fr-FR" dirty="0"/>
            </a:br>
            <a:r>
              <a:rPr lang="fr-FR" dirty="0"/>
              <a:t>de celles avec haut niveau</a:t>
            </a:r>
            <a:br>
              <a:rPr lang="fr-FR" dirty="0"/>
            </a:br>
            <a:r>
              <a:rPr lang="fr-FR" dirty="0"/>
              <a:t>de saturation.</a:t>
            </a:r>
          </a:p>
        </p:txBody>
      </p:sp>
      <p:sp>
        <p:nvSpPr>
          <p:cNvPr id="23" name="Rectangle 22">
            <a:extLst>
              <a:ext uri="{FF2B5EF4-FFF2-40B4-BE49-F238E27FC236}">
                <a16:creationId xmlns:a16="http://schemas.microsoft.com/office/drawing/2014/main" id="{4DF4130F-4A7E-E36B-8D6E-E9BA4E584C48}"/>
              </a:ext>
            </a:extLst>
          </p:cNvPr>
          <p:cNvSpPr/>
          <p:nvPr/>
        </p:nvSpPr>
        <p:spPr>
          <a:xfrm>
            <a:off x="9356003" y="173992"/>
            <a:ext cx="2451312" cy="738664"/>
          </a:xfrm>
          <a:prstGeom prst="rect">
            <a:avLst/>
          </a:prstGeom>
        </p:spPr>
        <p:txBody>
          <a:bodyPr wrap="none">
            <a:spAutoFit/>
          </a:bodyPr>
          <a:lstStyle/>
          <a:p>
            <a:r>
              <a:rPr lang="fr-FR" sz="1400" b="1" dirty="0">
                <a:latin typeface="Arial Narrow" panose="020B0604020202020204" pitchFamily="34" charset="0"/>
                <a:cs typeface="Arial Narrow" panose="020B0604020202020204" pitchFamily="34" charset="0"/>
              </a:rPr>
              <a:t>ENSEIGNER LES PROCÉDURES</a:t>
            </a:r>
          </a:p>
          <a:p>
            <a:r>
              <a:rPr lang="fr-FR" sz="1400" b="1" dirty="0">
                <a:latin typeface="Arial Narrow" panose="020B0604020202020204" pitchFamily="34" charset="0"/>
                <a:cs typeface="Arial Narrow" panose="020B0604020202020204" pitchFamily="34" charset="0"/>
              </a:rPr>
              <a:t>DE DÉSATURATION :</a:t>
            </a:r>
          </a:p>
          <a:p>
            <a:r>
              <a:rPr lang="fr-FR" sz="1400" b="1" dirty="0">
                <a:latin typeface="Arial Narrow" panose="020B0604020202020204" pitchFamily="34" charset="0"/>
                <a:cs typeface="Arial Narrow" panose="020B0604020202020204" pitchFamily="34" charset="0"/>
              </a:rPr>
              <a:t>PROPOSITION DE PLAN</a:t>
            </a:r>
          </a:p>
        </p:txBody>
      </p:sp>
      <p:sp>
        <p:nvSpPr>
          <p:cNvPr id="24" name="Rectangle 23">
            <a:extLst>
              <a:ext uri="{FF2B5EF4-FFF2-40B4-BE49-F238E27FC236}">
                <a16:creationId xmlns:a16="http://schemas.microsoft.com/office/drawing/2014/main" id="{86DDF3FE-EB2D-AEBA-595C-5568BD0CBA61}"/>
              </a:ext>
            </a:extLst>
          </p:cNvPr>
          <p:cNvSpPr/>
          <p:nvPr/>
        </p:nvSpPr>
        <p:spPr>
          <a:xfrm>
            <a:off x="5035441" y="173992"/>
            <a:ext cx="1300805" cy="738664"/>
          </a:xfrm>
          <a:prstGeom prst="rect">
            <a:avLst/>
          </a:prstGeom>
        </p:spPr>
        <p:txBody>
          <a:bodyPr wrap="non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RAPPELS :</a:t>
            </a:r>
          </a:p>
          <a:p>
            <a:r>
              <a:rPr lang="fr-FR" sz="1400" b="1" dirty="0">
                <a:solidFill>
                  <a:schemeClr val="bg2">
                    <a:lumMod val="50000"/>
                  </a:schemeClr>
                </a:solidFill>
                <a:latin typeface="Arial Narrow" panose="020B0604020202020204" pitchFamily="34" charset="0"/>
                <a:cs typeface="Arial Narrow" panose="020B0604020202020204" pitchFamily="34" charset="0"/>
              </a:rPr>
              <a:t>PRÉVENTION</a:t>
            </a:r>
          </a:p>
          <a:p>
            <a:r>
              <a:rPr lang="fr-FR" sz="1400" b="1" dirty="0">
                <a:solidFill>
                  <a:schemeClr val="bg2">
                    <a:lumMod val="50000"/>
                  </a:schemeClr>
                </a:solidFill>
                <a:latin typeface="Arial Narrow" panose="020B0604020202020204" pitchFamily="34" charset="0"/>
                <a:cs typeface="Arial Narrow" panose="020B0604020202020204" pitchFamily="34" charset="0"/>
              </a:rPr>
              <a:t>MODÉLISATION</a:t>
            </a:r>
          </a:p>
        </p:txBody>
      </p:sp>
      <p:sp>
        <p:nvSpPr>
          <p:cNvPr id="25" name="Rectangle 24">
            <a:extLst>
              <a:ext uri="{FF2B5EF4-FFF2-40B4-BE49-F238E27FC236}">
                <a16:creationId xmlns:a16="http://schemas.microsoft.com/office/drawing/2014/main" id="{7A9F5664-70D3-9C67-07CF-89387DD6C1BB}"/>
              </a:ext>
            </a:extLst>
          </p:cNvPr>
          <p:cNvSpPr/>
          <p:nvPr/>
        </p:nvSpPr>
        <p:spPr>
          <a:xfrm>
            <a:off x="2837881" y="173992"/>
            <a:ext cx="1534228" cy="307777"/>
          </a:xfrm>
          <a:prstGeom prst="rect">
            <a:avLst/>
          </a:prstGeom>
        </p:spPr>
        <p:txBody>
          <a:bodyPr wrap="squar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INTRODUCTION</a:t>
            </a:r>
            <a:endParaRPr lang="fr-FR" sz="1400" dirty="0">
              <a:solidFill>
                <a:schemeClr val="bg2">
                  <a:lumMod val="50000"/>
                </a:schemeClr>
              </a:solidFill>
            </a:endParaRPr>
          </a:p>
        </p:txBody>
      </p:sp>
      <p:sp>
        <p:nvSpPr>
          <p:cNvPr id="26" name="Rectangle 25">
            <a:extLst>
              <a:ext uri="{FF2B5EF4-FFF2-40B4-BE49-F238E27FC236}">
                <a16:creationId xmlns:a16="http://schemas.microsoft.com/office/drawing/2014/main" id="{48B95BCB-7217-B7F3-EA0F-BF69BC92EAD7}"/>
              </a:ext>
            </a:extLst>
          </p:cNvPr>
          <p:cNvSpPr/>
          <p:nvPr/>
        </p:nvSpPr>
        <p:spPr>
          <a:xfrm>
            <a:off x="6999578" y="173992"/>
            <a:ext cx="1693092" cy="738664"/>
          </a:xfrm>
          <a:prstGeom prst="rect">
            <a:avLst/>
          </a:prstGeom>
        </p:spPr>
        <p:txBody>
          <a:bodyPr wrap="none">
            <a:spAutoFit/>
          </a:bodyPr>
          <a:lstStyle/>
          <a:p>
            <a:r>
              <a:rPr lang="fr-FR" sz="1400" b="1" dirty="0">
                <a:solidFill>
                  <a:schemeClr val="bg2">
                    <a:lumMod val="50000"/>
                  </a:schemeClr>
                </a:solidFill>
                <a:latin typeface="Arial Narrow" panose="020B0604020202020204" pitchFamily="34" charset="0"/>
                <a:cs typeface="Arial Narrow" panose="020B0604020202020204" pitchFamily="34" charset="0"/>
              </a:rPr>
              <a:t>PROCÉDURES</a:t>
            </a:r>
          </a:p>
          <a:p>
            <a:r>
              <a:rPr lang="fr-FR" sz="1400" b="1" dirty="0">
                <a:solidFill>
                  <a:schemeClr val="bg2">
                    <a:lumMod val="50000"/>
                  </a:schemeClr>
                </a:solidFill>
                <a:latin typeface="Arial Narrow" panose="020B0604020202020204" pitchFamily="34" charset="0"/>
                <a:cs typeface="Arial Narrow" panose="020B0604020202020204" pitchFamily="34" charset="0"/>
              </a:rPr>
              <a:t>DE DÉSATURATION :</a:t>
            </a:r>
          </a:p>
          <a:p>
            <a:r>
              <a:rPr lang="fr-FR" sz="1400" b="1" dirty="0">
                <a:solidFill>
                  <a:schemeClr val="bg2">
                    <a:lumMod val="50000"/>
                  </a:schemeClr>
                </a:solidFill>
                <a:latin typeface="Arial Narrow" panose="020B0604020202020204" pitchFamily="34" charset="0"/>
                <a:cs typeface="Arial Narrow" panose="020B0604020202020204" pitchFamily="34" charset="0"/>
              </a:rPr>
              <a:t>QUESTIONS POSÉES</a:t>
            </a:r>
            <a:endParaRPr lang="fr-FR" sz="1400" dirty="0">
              <a:solidFill>
                <a:schemeClr val="bg2">
                  <a:lumMod val="50000"/>
                </a:schemeClr>
              </a:solidFill>
            </a:endParaRPr>
          </a:p>
        </p:txBody>
      </p:sp>
      <p:sp>
        <p:nvSpPr>
          <p:cNvPr id="27" name="Triangle 26">
            <a:extLst>
              <a:ext uri="{FF2B5EF4-FFF2-40B4-BE49-F238E27FC236}">
                <a16:creationId xmlns:a16="http://schemas.microsoft.com/office/drawing/2014/main" id="{8D206144-7E5D-EDB2-4C3C-694A31E695C3}"/>
              </a:ext>
            </a:extLst>
          </p:cNvPr>
          <p:cNvSpPr/>
          <p:nvPr/>
        </p:nvSpPr>
        <p:spPr>
          <a:xfrm rot="10800000">
            <a:off x="10260470" y="73352"/>
            <a:ext cx="226971" cy="17260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841CD5FE-41BB-7D49-6E93-779C7B3E434A}"/>
              </a:ext>
            </a:extLst>
          </p:cNvPr>
          <p:cNvSpPr/>
          <p:nvPr/>
        </p:nvSpPr>
        <p:spPr>
          <a:xfrm>
            <a:off x="1205409" y="68928"/>
            <a:ext cx="1573764" cy="738664"/>
          </a:xfrm>
          <a:prstGeom prst="rect">
            <a:avLst/>
          </a:prstGeom>
        </p:spPr>
        <p:txBody>
          <a:bodyPr wrap="none">
            <a:spAutoFit/>
          </a:bodyPr>
          <a:lstStyle/>
          <a:p>
            <a:r>
              <a:rPr lang="fr-FR" sz="1400" dirty="0">
                <a:solidFill>
                  <a:schemeClr val="bg2">
                    <a:lumMod val="50000"/>
                  </a:schemeClr>
                </a:solidFill>
                <a:latin typeface="Arial Narrow" panose="020B0604020202020204" pitchFamily="34" charset="0"/>
                <a:cs typeface="Arial Narrow" panose="020B0604020202020204" pitchFamily="34" charset="0"/>
              </a:rPr>
              <a:t>ENSEIGNER</a:t>
            </a:r>
          </a:p>
          <a:p>
            <a:r>
              <a:rPr lang="fr-FR" sz="1400" dirty="0">
                <a:solidFill>
                  <a:schemeClr val="bg2">
                    <a:lumMod val="50000"/>
                  </a:schemeClr>
                </a:solidFill>
                <a:latin typeface="Arial Narrow" panose="020B0604020202020204" pitchFamily="34" charset="0"/>
                <a:cs typeface="Arial Narrow" panose="020B0604020202020204" pitchFamily="34" charset="0"/>
              </a:rPr>
              <a:t>LES PROCÉDURES</a:t>
            </a:r>
          </a:p>
          <a:p>
            <a:r>
              <a:rPr lang="fr-FR" sz="1400" dirty="0">
                <a:solidFill>
                  <a:schemeClr val="bg2">
                    <a:lumMod val="50000"/>
                  </a:schemeClr>
                </a:solidFill>
                <a:latin typeface="Arial Narrow" panose="020B0604020202020204" pitchFamily="34" charset="0"/>
                <a:cs typeface="Arial Narrow" panose="020B0604020202020204" pitchFamily="34" charset="0"/>
              </a:rPr>
              <a:t>DE DÉSATURATION</a:t>
            </a:r>
          </a:p>
        </p:txBody>
      </p:sp>
      <p:sp>
        <p:nvSpPr>
          <p:cNvPr id="14" name="ZoneTexte 13">
            <a:extLst>
              <a:ext uri="{FF2B5EF4-FFF2-40B4-BE49-F238E27FC236}">
                <a16:creationId xmlns:a16="http://schemas.microsoft.com/office/drawing/2014/main" id="{DFC66F36-83D6-4DEA-5F7D-0A30CFD87EDB}"/>
              </a:ext>
            </a:extLst>
          </p:cNvPr>
          <p:cNvSpPr txBox="1"/>
          <p:nvPr/>
        </p:nvSpPr>
        <p:spPr>
          <a:xfrm>
            <a:off x="1230036" y="5721934"/>
            <a:ext cx="1928028" cy="830997"/>
          </a:xfrm>
          <a:prstGeom prst="rect">
            <a:avLst/>
          </a:prstGeom>
          <a:noFill/>
        </p:spPr>
        <p:txBody>
          <a:bodyPr wrap="none" rtlCol="0">
            <a:spAutoFit/>
          </a:bodyPr>
          <a:lstStyle/>
          <a:p>
            <a:r>
              <a:rPr lang="fr-FR" sz="1600" dirty="0"/>
              <a:t>Voir Plongée Plaisir 4</a:t>
            </a:r>
          </a:p>
          <a:p>
            <a:r>
              <a:rPr lang="fr-FR" sz="1600" dirty="0"/>
              <a:t>11</a:t>
            </a:r>
            <a:r>
              <a:rPr lang="fr-FR" sz="1600" baseline="30000" dirty="0"/>
              <a:t>e</a:t>
            </a:r>
            <a:r>
              <a:rPr lang="fr-FR" sz="1600" dirty="0"/>
              <a:t> édition </a:t>
            </a:r>
          </a:p>
          <a:p>
            <a:r>
              <a:rPr lang="fr-FR" sz="1600" dirty="0"/>
              <a:t>pages 291-292</a:t>
            </a:r>
          </a:p>
        </p:txBody>
      </p:sp>
      <p:pic>
        <p:nvPicPr>
          <p:cNvPr id="17" name="Image 16">
            <a:extLst>
              <a:ext uri="{FF2B5EF4-FFF2-40B4-BE49-F238E27FC236}">
                <a16:creationId xmlns:a16="http://schemas.microsoft.com/office/drawing/2014/main" id="{B2373CC6-EB25-B3FB-7DA4-8A3F7A5EF3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836" y="5041190"/>
            <a:ext cx="1008200" cy="1453435"/>
          </a:xfrm>
          <a:prstGeom prst="rect">
            <a:avLst/>
          </a:prstGeom>
          <a:effectLst>
            <a:outerShdw blurRad="50800" dist="50800" dir="2700000" algn="tl" rotWithShape="0">
              <a:schemeClr val="bg1">
                <a:alpha val="40000"/>
              </a:schemeClr>
            </a:outerShdw>
          </a:effectLst>
        </p:spPr>
      </p:pic>
    </p:spTree>
    <p:extLst>
      <p:ext uri="{BB962C8B-B14F-4D97-AF65-F5344CB8AC3E}">
        <p14:creationId xmlns:p14="http://schemas.microsoft.com/office/powerpoint/2010/main" val="259489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p:bldP spid="3" grpId="0" animBg="1"/>
      <p:bldP spid="7" grpId="0" build="p"/>
      <p:bldP spid="10"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phitheatre-01-Modeles-de-desaturation-V10" id="{23DF3043-C41C-9043-A2FB-D5A9DEB50347}" vid="{3C105C89-34D0-9A4E-8CA2-F192BB76B8C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 Office</Template>
  <TotalTime>14949</TotalTime>
  <Words>1397</Words>
  <Application>Microsoft Macintosh PowerPoint</Application>
  <PresentationFormat>Grand écran</PresentationFormat>
  <Paragraphs>366</Paragraphs>
  <Slides>11</Slides>
  <Notes>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Arial Narrow</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Alain Foret</dc:creator>
  <cp:lastModifiedBy>Alain Foret</cp:lastModifiedBy>
  <cp:revision>696</cp:revision>
  <dcterms:created xsi:type="dcterms:W3CDTF">2021-10-30T13:54:06Z</dcterms:created>
  <dcterms:modified xsi:type="dcterms:W3CDTF">2022-12-15T04:12:32Z</dcterms:modified>
</cp:coreProperties>
</file>